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1"/>
  </p:notesMasterIdLst>
  <p:handoutMasterIdLst>
    <p:handoutMasterId r:id="rId112"/>
  </p:handoutMasterIdLst>
  <p:sldIdLst>
    <p:sldId id="256" r:id="rId2"/>
    <p:sldId id="1234" r:id="rId3"/>
    <p:sldId id="798" r:id="rId4"/>
    <p:sldId id="1331" r:id="rId5"/>
    <p:sldId id="1357" r:id="rId6"/>
    <p:sldId id="1356" r:id="rId7"/>
    <p:sldId id="1383" r:id="rId8"/>
    <p:sldId id="1334" r:id="rId9"/>
    <p:sldId id="1335" r:id="rId10"/>
    <p:sldId id="1337" r:id="rId11"/>
    <p:sldId id="1336" r:id="rId12"/>
    <p:sldId id="1297" r:id="rId13"/>
    <p:sldId id="1299" r:id="rId14"/>
    <p:sldId id="1300" r:id="rId15"/>
    <p:sldId id="1298" r:id="rId16"/>
    <p:sldId id="1375" r:id="rId17"/>
    <p:sldId id="1376" r:id="rId18"/>
    <p:sldId id="1378" r:id="rId19"/>
    <p:sldId id="1377" r:id="rId20"/>
    <p:sldId id="1393" r:id="rId21"/>
    <p:sldId id="1384" r:id="rId22"/>
    <p:sldId id="1379" r:id="rId23"/>
    <p:sldId id="1394" r:id="rId24"/>
    <p:sldId id="1381" r:id="rId25"/>
    <p:sldId id="1382" r:id="rId26"/>
    <p:sldId id="1385" r:id="rId27"/>
    <p:sldId id="1380" r:id="rId28"/>
    <p:sldId id="803" r:id="rId29"/>
    <p:sldId id="1373" r:id="rId30"/>
    <p:sldId id="1395" r:id="rId31"/>
    <p:sldId id="1396" r:id="rId32"/>
    <p:sldId id="1397" r:id="rId33"/>
    <p:sldId id="1388" r:id="rId34"/>
    <p:sldId id="1389" r:id="rId35"/>
    <p:sldId id="1399" r:id="rId36"/>
    <p:sldId id="1404" r:id="rId37"/>
    <p:sldId id="1405" r:id="rId38"/>
    <p:sldId id="1401" r:id="rId39"/>
    <p:sldId id="1402" r:id="rId40"/>
    <p:sldId id="1406" r:id="rId41"/>
    <p:sldId id="1392" r:id="rId42"/>
    <p:sldId id="1407" r:id="rId43"/>
    <p:sldId id="1408" r:id="rId44"/>
    <p:sldId id="1409" r:id="rId45"/>
    <p:sldId id="1410" r:id="rId46"/>
    <p:sldId id="1374" r:id="rId47"/>
    <p:sldId id="1411" r:id="rId48"/>
    <p:sldId id="1412" r:id="rId49"/>
    <p:sldId id="825" r:id="rId50"/>
    <p:sldId id="1415" r:id="rId51"/>
    <p:sldId id="1413" r:id="rId52"/>
    <p:sldId id="1445" r:id="rId53"/>
    <p:sldId id="1446" r:id="rId54"/>
    <p:sldId id="1444" r:id="rId55"/>
    <p:sldId id="1416" r:id="rId56"/>
    <p:sldId id="1417" r:id="rId57"/>
    <p:sldId id="1418" r:id="rId58"/>
    <p:sldId id="1419" r:id="rId59"/>
    <p:sldId id="1420" r:id="rId60"/>
    <p:sldId id="1421" r:id="rId61"/>
    <p:sldId id="1422" r:id="rId62"/>
    <p:sldId id="1423" r:id="rId63"/>
    <p:sldId id="1424" r:id="rId64"/>
    <p:sldId id="1425" r:id="rId65"/>
    <p:sldId id="1426" r:id="rId66"/>
    <p:sldId id="1427" r:id="rId67"/>
    <p:sldId id="1428" r:id="rId68"/>
    <p:sldId id="1429" r:id="rId69"/>
    <p:sldId id="1430" r:id="rId70"/>
    <p:sldId id="1436" r:id="rId71"/>
    <p:sldId id="1435" r:id="rId72"/>
    <p:sldId id="1437" r:id="rId73"/>
    <p:sldId id="1438" r:id="rId74"/>
    <p:sldId id="1439" r:id="rId75"/>
    <p:sldId id="1440" r:id="rId76"/>
    <p:sldId id="1441" r:id="rId77"/>
    <p:sldId id="1442" r:id="rId78"/>
    <p:sldId id="1431" r:id="rId79"/>
    <p:sldId id="1432" r:id="rId80"/>
    <p:sldId id="1433" r:id="rId81"/>
    <p:sldId id="847" r:id="rId82"/>
    <p:sldId id="842" r:id="rId83"/>
    <p:sldId id="843" r:id="rId84"/>
    <p:sldId id="865" r:id="rId85"/>
    <p:sldId id="866" r:id="rId86"/>
    <p:sldId id="848" r:id="rId87"/>
    <p:sldId id="849" r:id="rId88"/>
    <p:sldId id="850" r:id="rId89"/>
    <p:sldId id="851" r:id="rId90"/>
    <p:sldId id="852" r:id="rId91"/>
    <p:sldId id="853" r:id="rId92"/>
    <p:sldId id="854" r:id="rId93"/>
    <p:sldId id="855" r:id="rId94"/>
    <p:sldId id="856" r:id="rId95"/>
    <p:sldId id="857" r:id="rId96"/>
    <p:sldId id="858" r:id="rId97"/>
    <p:sldId id="859" r:id="rId98"/>
    <p:sldId id="860" r:id="rId99"/>
    <p:sldId id="861" r:id="rId100"/>
    <p:sldId id="862" r:id="rId101"/>
    <p:sldId id="863" r:id="rId102"/>
    <p:sldId id="844" r:id="rId103"/>
    <p:sldId id="846" r:id="rId104"/>
    <p:sldId id="845" r:id="rId105"/>
    <p:sldId id="864" r:id="rId106"/>
    <p:sldId id="1434" r:id="rId107"/>
    <p:sldId id="785" r:id="rId108"/>
    <p:sldId id="1443" r:id="rId109"/>
    <p:sldId id="587" r:id="rId110"/>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8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75284-5D43-4A0A-8306-F69A0AD73379}" v="2" dt="2026-04-28T06:08:36.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37" autoAdjust="0"/>
  </p:normalViewPr>
  <p:slideViewPr>
    <p:cSldViewPr>
      <p:cViewPr varScale="1">
        <p:scale>
          <a:sx n="79" d="100"/>
          <a:sy n="79" d="100"/>
        </p:scale>
        <p:origin x="1934" y="43"/>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7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5/10/relationships/revisionInfo" Target="revisionInfo.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E32B17E-7198-5D61-0D5B-5D9BF8C29664}"/>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32" tIns="45715" rIns="91432" bIns="45715" numCol="1" anchor="t" anchorCtr="0" compatLnSpc="1">
            <a:prstTxWarp prst="textNoShape">
              <a:avLst/>
            </a:prstTxWarp>
          </a:bodyPr>
          <a:lstStyle>
            <a:lvl1pPr eaLnBrk="0" hangingPunct="0">
              <a:spcBef>
                <a:spcPct val="50000"/>
              </a:spcBef>
              <a:defRPr sz="1200">
                <a:latin typeface="Arial" charset="0"/>
                <a:ea typeface="ＭＳ Ｐゴシック" pitchFamily="34" charset="-128"/>
                <a:cs typeface="+mn-cs"/>
              </a:defRPr>
            </a:lvl1pPr>
          </a:lstStyle>
          <a:p>
            <a:pPr>
              <a:defRPr/>
            </a:pPr>
            <a:endParaRPr lang="en-US"/>
          </a:p>
        </p:txBody>
      </p:sp>
      <p:sp>
        <p:nvSpPr>
          <p:cNvPr id="129027" name="Rectangle 3">
            <a:extLst>
              <a:ext uri="{FF2B5EF4-FFF2-40B4-BE49-F238E27FC236}">
                <a16:creationId xmlns:a16="http://schemas.microsoft.com/office/drawing/2014/main" id="{D4998BA5-BC6F-EA30-29D8-E084B25FA547}"/>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32" tIns="45715" rIns="91432" bIns="45715" numCol="1" anchor="t" anchorCtr="0" compatLnSpc="1">
            <a:prstTxWarp prst="textNoShape">
              <a:avLst/>
            </a:prstTxWarp>
          </a:bodyPr>
          <a:lstStyle>
            <a:lvl1pPr algn="r" eaLnBrk="0" hangingPunct="0">
              <a:spcBef>
                <a:spcPct val="50000"/>
              </a:spcBef>
              <a:defRPr sz="1200">
                <a:latin typeface="Arial" charset="0"/>
                <a:ea typeface="ＭＳ Ｐゴシック" pitchFamily="34" charset="-128"/>
                <a:cs typeface="+mn-cs"/>
              </a:defRPr>
            </a:lvl1pPr>
          </a:lstStyle>
          <a:p>
            <a:pPr>
              <a:defRPr/>
            </a:pPr>
            <a:fld id="{E88FFAFD-EA16-4762-B3E2-098AD7257ECF}" type="datetimeFigureOut">
              <a:rPr lang="en-US"/>
              <a:pPr>
                <a:defRPr/>
              </a:pPr>
              <a:t>4/29/2026</a:t>
            </a:fld>
            <a:endParaRPr lang="en-US"/>
          </a:p>
        </p:txBody>
      </p:sp>
      <p:sp>
        <p:nvSpPr>
          <p:cNvPr id="129028" name="Rectangle 4">
            <a:extLst>
              <a:ext uri="{FF2B5EF4-FFF2-40B4-BE49-F238E27FC236}">
                <a16:creationId xmlns:a16="http://schemas.microsoft.com/office/drawing/2014/main" id="{639B91EE-C2EB-417A-7D39-A8B2C485F1E9}"/>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32" tIns="45715" rIns="91432" bIns="45715" numCol="1" anchor="b" anchorCtr="0" compatLnSpc="1">
            <a:prstTxWarp prst="textNoShape">
              <a:avLst/>
            </a:prstTxWarp>
          </a:bodyPr>
          <a:lstStyle>
            <a:lvl1pPr eaLnBrk="0" hangingPunct="0">
              <a:spcBef>
                <a:spcPct val="50000"/>
              </a:spcBef>
              <a:defRPr sz="1200">
                <a:latin typeface="Arial" charset="0"/>
                <a:ea typeface="ＭＳ Ｐゴシック" pitchFamily="34" charset="-128"/>
                <a:cs typeface="+mn-cs"/>
              </a:defRPr>
            </a:lvl1pPr>
          </a:lstStyle>
          <a:p>
            <a:pPr>
              <a:defRPr/>
            </a:pPr>
            <a:endParaRPr lang="en-US"/>
          </a:p>
        </p:txBody>
      </p:sp>
      <p:sp>
        <p:nvSpPr>
          <p:cNvPr id="129029" name="Rectangle 5">
            <a:extLst>
              <a:ext uri="{FF2B5EF4-FFF2-40B4-BE49-F238E27FC236}">
                <a16:creationId xmlns:a16="http://schemas.microsoft.com/office/drawing/2014/main" id="{3895865B-C5CA-8F53-7169-1E1888AE7AEF}"/>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32" tIns="45715" rIns="91432" bIns="45715" numCol="1" anchor="b" anchorCtr="0" compatLnSpc="1">
            <a:prstTxWarp prst="textNoShape">
              <a:avLst/>
            </a:prstTxWarp>
          </a:bodyPr>
          <a:lstStyle>
            <a:lvl1pPr algn="r">
              <a:spcBef>
                <a:spcPct val="50000"/>
              </a:spcBef>
              <a:defRPr sz="1200"/>
            </a:lvl1pPr>
          </a:lstStyle>
          <a:p>
            <a:fld id="{D9B05F4A-52BF-4B92-9664-83A56C72F911}"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CDFB5A-B74B-0D96-E04A-C3E23804AF02}"/>
              </a:ext>
            </a:extLst>
          </p:cNvPr>
          <p:cNvSpPr>
            <a:spLocks noGrp="1"/>
          </p:cNvSpPr>
          <p:nvPr>
            <p:ph type="hdr" sz="quarter"/>
          </p:nvPr>
        </p:nvSpPr>
        <p:spPr>
          <a:xfrm>
            <a:off x="0" y="0"/>
            <a:ext cx="2946400" cy="496888"/>
          </a:xfrm>
          <a:prstGeom prst="rect">
            <a:avLst/>
          </a:prstGeom>
        </p:spPr>
        <p:txBody>
          <a:bodyPr vert="horz" lIns="91432" tIns="45715" rIns="91432" bIns="45715" rtlCol="0"/>
          <a:lstStyle>
            <a:lvl1pPr algn="l" eaLnBrk="1" hangingPunct="1">
              <a:spcBef>
                <a:spcPct val="50000"/>
              </a:spcBef>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A9678B6A-12BE-B9CB-F097-9582CE148377}"/>
              </a:ext>
            </a:extLst>
          </p:cNvPr>
          <p:cNvSpPr>
            <a:spLocks noGrp="1"/>
          </p:cNvSpPr>
          <p:nvPr>
            <p:ph type="dt" idx="1"/>
          </p:nvPr>
        </p:nvSpPr>
        <p:spPr>
          <a:xfrm>
            <a:off x="3849688" y="0"/>
            <a:ext cx="2946400" cy="496888"/>
          </a:xfrm>
          <a:prstGeom prst="rect">
            <a:avLst/>
          </a:prstGeom>
        </p:spPr>
        <p:txBody>
          <a:bodyPr vert="horz" wrap="square" lIns="91432" tIns="45715" rIns="91432" bIns="45715" numCol="1" anchor="t" anchorCtr="0" compatLnSpc="1">
            <a:prstTxWarp prst="textNoShape">
              <a:avLst/>
            </a:prstTxWarp>
          </a:bodyPr>
          <a:lstStyle>
            <a:lvl1pPr algn="r" eaLnBrk="1" hangingPunct="1">
              <a:spcBef>
                <a:spcPct val="50000"/>
              </a:spcBef>
              <a:defRPr sz="1200">
                <a:latin typeface="Arial" charset="0"/>
                <a:ea typeface="ＭＳ Ｐゴシック" pitchFamily="34" charset="-128"/>
                <a:cs typeface="+mn-cs"/>
              </a:defRPr>
            </a:lvl1pPr>
          </a:lstStyle>
          <a:p>
            <a:pPr>
              <a:defRPr/>
            </a:pPr>
            <a:fld id="{C8975596-0644-403C-B7CC-436C06D42D26}" type="datetimeFigureOut">
              <a:rPr lang="en-US"/>
              <a:pPr>
                <a:defRPr/>
              </a:pPr>
              <a:t>4/29/2026</a:t>
            </a:fld>
            <a:endParaRPr lang="en-US"/>
          </a:p>
        </p:txBody>
      </p:sp>
      <p:sp>
        <p:nvSpPr>
          <p:cNvPr id="4" name="Slide Image Placeholder 3">
            <a:extLst>
              <a:ext uri="{FF2B5EF4-FFF2-40B4-BE49-F238E27FC236}">
                <a16:creationId xmlns:a16="http://schemas.microsoft.com/office/drawing/2014/main" id="{DD197FF3-3265-2CF2-3B6F-A6D6D574B3E8}"/>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5" rIns="91432" bIns="45715" rtlCol="0" anchor="ctr"/>
          <a:lstStyle/>
          <a:p>
            <a:pPr lvl="0"/>
            <a:endParaRPr lang="en-US" noProof="0"/>
          </a:p>
        </p:txBody>
      </p:sp>
      <p:sp>
        <p:nvSpPr>
          <p:cNvPr id="5" name="Notes Placeholder 4">
            <a:extLst>
              <a:ext uri="{FF2B5EF4-FFF2-40B4-BE49-F238E27FC236}">
                <a16:creationId xmlns:a16="http://schemas.microsoft.com/office/drawing/2014/main" id="{71F553D9-228E-2D92-8583-D76897B334FE}"/>
              </a:ext>
            </a:extLst>
          </p:cNvPr>
          <p:cNvSpPr>
            <a:spLocks noGrp="1"/>
          </p:cNvSpPr>
          <p:nvPr>
            <p:ph type="body" sz="quarter" idx="3"/>
          </p:nvPr>
        </p:nvSpPr>
        <p:spPr>
          <a:xfrm>
            <a:off x="679450" y="4714875"/>
            <a:ext cx="5438775" cy="4467225"/>
          </a:xfrm>
          <a:prstGeom prst="rect">
            <a:avLst/>
          </a:prstGeom>
        </p:spPr>
        <p:txBody>
          <a:bodyPr vert="horz" lIns="91432" tIns="45715" rIns="91432" bIns="457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DEDDEB4-6D7E-2CEE-4605-97982D29ACF0}"/>
              </a:ext>
            </a:extLst>
          </p:cNvPr>
          <p:cNvSpPr>
            <a:spLocks noGrp="1"/>
          </p:cNvSpPr>
          <p:nvPr>
            <p:ph type="ftr" sz="quarter" idx="4"/>
          </p:nvPr>
        </p:nvSpPr>
        <p:spPr>
          <a:xfrm>
            <a:off x="0" y="9428163"/>
            <a:ext cx="2946400" cy="496887"/>
          </a:xfrm>
          <a:prstGeom prst="rect">
            <a:avLst/>
          </a:prstGeom>
        </p:spPr>
        <p:txBody>
          <a:bodyPr vert="horz" lIns="91432" tIns="45715" rIns="91432" bIns="45715" rtlCol="0" anchor="b"/>
          <a:lstStyle>
            <a:lvl1pPr algn="l" eaLnBrk="1" hangingPunct="1">
              <a:spcBef>
                <a:spcPct val="50000"/>
              </a:spcBef>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D105E88E-171C-4055-01EE-230C425C41C0}"/>
              </a:ext>
            </a:extLst>
          </p:cNvPr>
          <p:cNvSpPr>
            <a:spLocks noGrp="1"/>
          </p:cNvSpPr>
          <p:nvPr>
            <p:ph type="sldNum" sz="quarter" idx="5"/>
          </p:nvPr>
        </p:nvSpPr>
        <p:spPr>
          <a:xfrm>
            <a:off x="3849688" y="9428163"/>
            <a:ext cx="2946400" cy="496887"/>
          </a:xfrm>
          <a:prstGeom prst="rect">
            <a:avLst/>
          </a:prstGeom>
        </p:spPr>
        <p:txBody>
          <a:bodyPr vert="horz" wrap="square" lIns="91432" tIns="45715" rIns="91432" bIns="45715" numCol="1" anchor="b" anchorCtr="0" compatLnSpc="1">
            <a:prstTxWarp prst="textNoShape">
              <a:avLst/>
            </a:prstTxWarp>
          </a:bodyPr>
          <a:lstStyle>
            <a:lvl1pPr algn="r" eaLnBrk="1" hangingPunct="1">
              <a:spcBef>
                <a:spcPct val="50000"/>
              </a:spcBef>
              <a:defRPr sz="1200"/>
            </a:lvl1pPr>
          </a:lstStyle>
          <a:p>
            <a:fld id="{B9AA345A-5CEA-4003-BDB4-278848A62D80}" type="slidenum">
              <a:rPr lang="en-US" altLang="en-US"/>
              <a:pPr/>
              <a:t>‹N°›</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09718B6-9143-C621-2ED9-92A42A8F89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fld id="{FB1F6BC0-5E0C-41B6-9645-C801B18E5997}" type="slidenum">
              <a:rPr lang="fr-FR" altLang="en-US" sz="1200" smtClean="0"/>
              <a:pPr/>
              <a:t>6</a:t>
            </a:fld>
            <a:endParaRPr lang="fr-FR" altLang="en-US" sz="1200"/>
          </a:p>
        </p:txBody>
      </p:sp>
      <p:sp>
        <p:nvSpPr>
          <p:cNvPr id="13315" name="Rectangle 1">
            <a:extLst>
              <a:ext uri="{FF2B5EF4-FFF2-40B4-BE49-F238E27FC236}">
                <a16:creationId xmlns:a16="http://schemas.microsoft.com/office/drawing/2014/main" id="{156C1260-04D4-2D5B-24B1-565628EF8472}"/>
              </a:ext>
            </a:extLst>
          </p:cNvPr>
          <p:cNvSpPr>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a:extLst>
              <a:ext uri="{FF2B5EF4-FFF2-40B4-BE49-F238E27FC236}">
                <a16:creationId xmlns:a16="http://schemas.microsoft.com/office/drawing/2014/main" id="{D4F0546A-7662-FA0D-7B23-41482CA78E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FE64D3E-2D77-DEBC-1B04-3F5FAD76C6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fld id="{AAB5AE04-B988-46D8-B681-763977AAF8E2}" type="slidenum">
              <a:rPr lang="fr-FR" altLang="en-US" sz="1200" smtClean="0"/>
              <a:pPr/>
              <a:t>9</a:t>
            </a:fld>
            <a:endParaRPr lang="fr-FR" altLang="en-US" sz="1200"/>
          </a:p>
        </p:txBody>
      </p:sp>
      <p:sp>
        <p:nvSpPr>
          <p:cNvPr id="16387" name="Rectangle 1">
            <a:extLst>
              <a:ext uri="{FF2B5EF4-FFF2-40B4-BE49-F238E27FC236}">
                <a16:creationId xmlns:a16="http://schemas.microsoft.com/office/drawing/2014/main" id="{1F81B952-E73F-45DF-1C35-89FAFAFF5306}"/>
              </a:ext>
            </a:extLst>
          </p:cNvPr>
          <p:cNvSpPr>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a:extLst>
              <a:ext uri="{FF2B5EF4-FFF2-40B4-BE49-F238E27FC236}">
                <a16:creationId xmlns:a16="http://schemas.microsoft.com/office/drawing/2014/main" id="{12F85BA7-9E61-D6D2-206A-CCEB6A31A6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03331C9-8562-A2CA-907B-1501229FA9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fld id="{CA4F3D3E-41F7-43B5-8F35-F28FB2400F8F}" type="slidenum">
              <a:rPr lang="fr-FR" altLang="en-US" sz="1200" smtClean="0"/>
              <a:pPr/>
              <a:t>11</a:t>
            </a:fld>
            <a:endParaRPr lang="fr-FR" altLang="en-US" sz="1200"/>
          </a:p>
        </p:txBody>
      </p:sp>
      <p:sp>
        <p:nvSpPr>
          <p:cNvPr id="19459" name="Rectangle 1">
            <a:extLst>
              <a:ext uri="{FF2B5EF4-FFF2-40B4-BE49-F238E27FC236}">
                <a16:creationId xmlns:a16="http://schemas.microsoft.com/office/drawing/2014/main" id="{C23E921B-ABE6-1B1C-2C8B-B72804E67DE2}"/>
              </a:ext>
            </a:extLst>
          </p:cNvPr>
          <p:cNvSpPr>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a:extLst>
              <a:ext uri="{FF2B5EF4-FFF2-40B4-BE49-F238E27FC236}">
                <a16:creationId xmlns:a16="http://schemas.microsoft.com/office/drawing/2014/main" id="{1379252D-8088-95AE-8A82-8C2A89C244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78C35B0-9FBB-4F3E-3A98-01C81FC288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fld id="{30C6BB1C-5160-4E46-A6CF-8518BB07436E}" type="slidenum">
              <a:rPr lang="fr-FR" altLang="en-US" sz="1200" smtClean="0"/>
              <a:pPr/>
              <a:t>12</a:t>
            </a:fld>
            <a:endParaRPr lang="fr-FR" altLang="en-US" sz="1200"/>
          </a:p>
        </p:txBody>
      </p:sp>
      <p:sp>
        <p:nvSpPr>
          <p:cNvPr id="21507" name="Rectangle 1">
            <a:extLst>
              <a:ext uri="{FF2B5EF4-FFF2-40B4-BE49-F238E27FC236}">
                <a16:creationId xmlns:a16="http://schemas.microsoft.com/office/drawing/2014/main" id="{FEA48DC1-0F70-675A-D641-47D08621A829}"/>
              </a:ext>
            </a:extLst>
          </p:cNvPr>
          <p:cNvSpPr>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BE4F67BD-4F91-BB97-8918-17796E1D5E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334DA2FB-38DC-2EDF-D5D0-3656D9F34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fld id="{9D8BEC2F-5FA7-49F9-A51C-5D707285147E}" type="slidenum">
              <a:rPr lang="fr-FR" altLang="en-US" sz="1200" smtClean="0"/>
              <a:pPr/>
              <a:t>13</a:t>
            </a:fld>
            <a:endParaRPr lang="fr-FR" altLang="en-US" sz="1200"/>
          </a:p>
        </p:txBody>
      </p:sp>
      <p:sp>
        <p:nvSpPr>
          <p:cNvPr id="23555" name="Rectangle 1">
            <a:extLst>
              <a:ext uri="{FF2B5EF4-FFF2-40B4-BE49-F238E27FC236}">
                <a16:creationId xmlns:a16="http://schemas.microsoft.com/office/drawing/2014/main" id="{2CADF906-F82D-A883-F887-176E60D167AC}"/>
              </a:ext>
            </a:extLst>
          </p:cNvPr>
          <p:cNvSpPr>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241D9B19-FC83-CBAA-5187-242FAE3D15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47F3A96-311F-CAED-2847-34A4746E03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fld id="{69E6FBF2-E9BB-445A-B763-B0C985FB7BF2}" type="slidenum">
              <a:rPr lang="fr-FR" altLang="en-US" sz="1200" smtClean="0"/>
              <a:pPr/>
              <a:t>14</a:t>
            </a:fld>
            <a:endParaRPr lang="fr-FR" altLang="en-US" sz="1200"/>
          </a:p>
        </p:txBody>
      </p:sp>
      <p:sp>
        <p:nvSpPr>
          <p:cNvPr id="25603" name="Rectangle 1">
            <a:extLst>
              <a:ext uri="{FF2B5EF4-FFF2-40B4-BE49-F238E27FC236}">
                <a16:creationId xmlns:a16="http://schemas.microsoft.com/office/drawing/2014/main" id="{A783F64E-9638-71D5-35FF-AA5B2B73EB92}"/>
              </a:ext>
            </a:extLst>
          </p:cNvPr>
          <p:cNvSpPr>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a:extLst>
              <a:ext uri="{FF2B5EF4-FFF2-40B4-BE49-F238E27FC236}">
                <a16:creationId xmlns:a16="http://schemas.microsoft.com/office/drawing/2014/main" id="{07A1D4C8-0196-D7B2-1385-01DDB845F2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CFE36C0-9709-3E5B-D402-E8E5AB4581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fld id="{A379EBDE-BF8F-4F7A-90CC-01D29BC50C9F}" type="slidenum">
              <a:rPr lang="fr-FR" altLang="en-US" sz="1200" smtClean="0"/>
              <a:pPr/>
              <a:t>15</a:t>
            </a:fld>
            <a:endParaRPr lang="fr-FR" altLang="en-US" sz="1200"/>
          </a:p>
        </p:txBody>
      </p:sp>
      <p:sp>
        <p:nvSpPr>
          <p:cNvPr id="27651" name="Rectangle 1">
            <a:extLst>
              <a:ext uri="{FF2B5EF4-FFF2-40B4-BE49-F238E27FC236}">
                <a16:creationId xmlns:a16="http://schemas.microsoft.com/office/drawing/2014/main" id="{71B99516-D8E2-833E-E702-5360E44D7A46}"/>
              </a:ext>
            </a:extLst>
          </p:cNvPr>
          <p:cNvSpPr>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a:extLst>
              <a:ext uri="{FF2B5EF4-FFF2-40B4-BE49-F238E27FC236}">
                <a16:creationId xmlns:a16="http://schemas.microsoft.com/office/drawing/2014/main" id="{A7F61C3D-210A-D8E0-86AB-E5C20294C4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a:t>Click to edit Master subtitle style</a:t>
            </a:r>
          </a:p>
        </p:txBody>
      </p:sp>
    </p:spTree>
    <p:extLst>
      <p:ext uri="{BB962C8B-B14F-4D97-AF65-F5344CB8AC3E}">
        <p14:creationId xmlns:p14="http://schemas.microsoft.com/office/powerpoint/2010/main" val="380723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D354113-6BC0-045F-1096-CFDFE33793F6}"/>
              </a:ext>
            </a:extLst>
          </p:cNvPr>
          <p:cNvSpPr>
            <a:spLocks noGrp="1" noChangeArrowheads="1"/>
          </p:cNvSpPr>
          <p:nvPr>
            <p:ph type="sldNum" sz="quarter" idx="10"/>
          </p:nvPr>
        </p:nvSpPr>
        <p:spPr>
          <a:ln/>
        </p:spPr>
        <p:txBody>
          <a:bodyPr/>
          <a:lstStyle>
            <a:lvl1pPr>
              <a:defRPr/>
            </a:lvl1pPr>
          </a:lstStyle>
          <a:p>
            <a:fld id="{3857EAA5-A055-4998-B8A5-3905F9FA21E4}" type="slidenum">
              <a:rPr lang="en-US" altLang="en-US"/>
              <a:pPr/>
              <a:t>‹N°›</a:t>
            </a:fld>
            <a:endParaRPr lang="en-US" altLang="en-US"/>
          </a:p>
        </p:txBody>
      </p:sp>
    </p:spTree>
    <p:extLst>
      <p:ext uri="{BB962C8B-B14F-4D97-AF65-F5344CB8AC3E}">
        <p14:creationId xmlns:p14="http://schemas.microsoft.com/office/powerpoint/2010/main" val="49941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BC5EA2D-4A34-B5FE-130D-9AB6574F8C6D}"/>
              </a:ext>
            </a:extLst>
          </p:cNvPr>
          <p:cNvSpPr>
            <a:spLocks noGrp="1" noChangeArrowheads="1"/>
          </p:cNvSpPr>
          <p:nvPr>
            <p:ph type="sldNum" sz="quarter" idx="10"/>
          </p:nvPr>
        </p:nvSpPr>
        <p:spPr>
          <a:ln/>
        </p:spPr>
        <p:txBody>
          <a:bodyPr/>
          <a:lstStyle>
            <a:lvl1pPr>
              <a:defRPr/>
            </a:lvl1pPr>
          </a:lstStyle>
          <a:p>
            <a:fld id="{BBA8B95B-3DDA-495A-A000-91641C54C759}" type="slidenum">
              <a:rPr lang="en-US" altLang="en-US"/>
              <a:pPr/>
              <a:t>‹N°›</a:t>
            </a:fld>
            <a:endParaRPr lang="en-US" altLang="en-US"/>
          </a:p>
        </p:txBody>
      </p:sp>
    </p:spTree>
    <p:extLst>
      <p:ext uri="{BB962C8B-B14F-4D97-AF65-F5344CB8AC3E}">
        <p14:creationId xmlns:p14="http://schemas.microsoft.com/office/powerpoint/2010/main" val="1732669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2F5331D4-7B3D-8904-3BF7-994A3A474CA2}"/>
              </a:ext>
            </a:extLst>
          </p:cNvPr>
          <p:cNvSpPr>
            <a:spLocks noGrp="1" noChangeArrowheads="1"/>
          </p:cNvSpPr>
          <p:nvPr>
            <p:ph type="sldNum" sz="quarter" idx="10"/>
          </p:nvPr>
        </p:nvSpPr>
        <p:spPr>
          <a:ln/>
        </p:spPr>
        <p:txBody>
          <a:bodyPr/>
          <a:lstStyle>
            <a:lvl1pPr>
              <a:defRPr/>
            </a:lvl1pPr>
          </a:lstStyle>
          <a:p>
            <a:fld id="{398F7DF7-C6F2-49DF-A104-BE31AE312601}" type="slidenum">
              <a:rPr lang="en-US" altLang="en-US"/>
              <a:pPr/>
              <a:t>‹N°›</a:t>
            </a:fld>
            <a:endParaRPr lang="en-US" altLang="en-US"/>
          </a:p>
        </p:txBody>
      </p:sp>
    </p:spTree>
    <p:extLst>
      <p:ext uri="{BB962C8B-B14F-4D97-AF65-F5344CB8AC3E}">
        <p14:creationId xmlns:p14="http://schemas.microsoft.com/office/powerpoint/2010/main" val="4035743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773238"/>
            <a:ext cx="4038600" cy="210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73238"/>
            <a:ext cx="4038600" cy="210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25900"/>
            <a:ext cx="4038600" cy="210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25900"/>
            <a:ext cx="4038600" cy="210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E115140-21B5-E1FA-6135-BCDD115AD4A7}"/>
              </a:ext>
            </a:extLst>
          </p:cNvPr>
          <p:cNvSpPr>
            <a:spLocks noGrp="1" noChangeArrowheads="1"/>
          </p:cNvSpPr>
          <p:nvPr>
            <p:ph type="sldNum" sz="quarter" idx="10"/>
          </p:nvPr>
        </p:nvSpPr>
        <p:spPr>
          <a:ln/>
        </p:spPr>
        <p:txBody>
          <a:bodyPr/>
          <a:lstStyle>
            <a:lvl1pPr>
              <a:defRPr/>
            </a:lvl1pPr>
          </a:lstStyle>
          <a:p>
            <a:fld id="{6B1629BC-4BDA-4F58-A59B-5A90A16FAE86}" type="slidenum">
              <a:rPr lang="en-US" altLang="en-US"/>
              <a:pPr/>
              <a:t>‹N°›</a:t>
            </a:fld>
            <a:endParaRPr lang="en-US" altLang="en-US"/>
          </a:p>
        </p:txBody>
      </p:sp>
    </p:spTree>
    <p:extLst>
      <p:ext uri="{BB962C8B-B14F-4D97-AF65-F5344CB8AC3E}">
        <p14:creationId xmlns:p14="http://schemas.microsoft.com/office/powerpoint/2010/main" val="2611658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B60E3668-8679-AC73-B9B6-5428DD862605}"/>
              </a:ext>
            </a:extLst>
          </p:cNvPr>
          <p:cNvSpPr>
            <a:spLocks noGrp="1" noChangeArrowheads="1"/>
          </p:cNvSpPr>
          <p:nvPr>
            <p:ph type="sldNum" sz="quarter" idx="10"/>
          </p:nvPr>
        </p:nvSpPr>
        <p:spPr>
          <a:ln/>
        </p:spPr>
        <p:txBody>
          <a:bodyPr/>
          <a:lstStyle>
            <a:lvl1pPr>
              <a:defRPr/>
            </a:lvl1pPr>
          </a:lstStyle>
          <a:p>
            <a:fld id="{F69DDBF6-20BD-45E7-93DA-507849692C1B}" type="slidenum">
              <a:rPr lang="en-US" altLang="en-US"/>
              <a:pPr/>
              <a:t>‹N°›</a:t>
            </a:fld>
            <a:endParaRPr lang="en-US" altLang="en-US"/>
          </a:p>
        </p:txBody>
      </p:sp>
    </p:spTree>
    <p:extLst>
      <p:ext uri="{BB962C8B-B14F-4D97-AF65-F5344CB8AC3E}">
        <p14:creationId xmlns:p14="http://schemas.microsoft.com/office/powerpoint/2010/main" val="2916562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73238"/>
            <a:ext cx="4038600" cy="210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25900"/>
            <a:ext cx="4038600" cy="210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30E3DA1D-0664-0FCC-231B-304BD29047E3}"/>
              </a:ext>
            </a:extLst>
          </p:cNvPr>
          <p:cNvSpPr>
            <a:spLocks noGrp="1" noChangeArrowheads="1"/>
          </p:cNvSpPr>
          <p:nvPr>
            <p:ph type="sldNum" sz="quarter" idx="10"/>
          </p:nvPr>
        </p:nvSpPr>
        <p:spPr>
          <a:ln/>
        </p:spPr>
        <p:txBody>
          <a:bodyPr/>
          <a:lstStyle>
            <a:lvl1pPr>
              <a:defRPr/>
            </a:lvl1pPr>
          </a:lstStyle>
          <a:p>
            <a:fld id="{EB3A0FE2-A193-4345-8019-9EE02FD5EC9B}" type="slidenum">
              <a:rPr lang="en-US" altLang="en-US"/>
              <a:pPr/>
              <a:t>‹N°›</a:t>
            </a:fld>
            <a:endParaRPr lang="en-US" altLang="en-US"/>
          </a:p>
        </p:txBody>
      </p:sp>
    </p:spTree>
    <p:extLst>
      <p:ext uri="{BB962C8B-B14F-4D97-AF65-F5344CB8AC3E}">
        <p14:creationId xmlns:p14="http://schemas.microsoft.com/office/powerpoint/2010/main" val="3366854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73238"/>
            <a:ext cx="4038600" cy="210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25900"/>
            <a:ext cx="4038600" cy="210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295A99D2-1C16-E106-228F-3E7F17ED252B}"/>
              </a:ext>
            </a:extLst>
          </p:cNvPr>
          <p:cNvSpPr>
            <a:spLocks noGrp="1" noChangeArrowheads="1"/>
          </p:cNvSpPr>
          <p:nvPr>
            <p:ph type="sldNum" sz="quarter" idx="10"/>
          </p:nvPr>
        </p:nvSpPr>
        <p:spPr>
          <a:ln/>
        </p:spPr>
        <p:txBody>
          <a:bodyPr/>
          <a:lstStyle>
            <a:lvl1pPr>
              <a:defRPr/>
            </a:lvl1pPr>
          </a:lstStyle>
          <a:p>
            <a:fld id="{D7D8F612-A336-4CE3-BBAF-A7194079F4F5}" type="slidenum">
              <a:rPr lang="en-US" altLang="en-US"/>
              <a:pPr/>
              <a:t>‹N°›</a:t>
            </a:fld>
            <a:endParaRPr lang="en-US" altLang="en-US"/>
          </a:p>
        </p:txBody>
      </p:sp>
    </p:spTree>
    <p:extLst>
      <p:ext uri="{BB962C8B-B14F-4D97-AF65-F5344CB8AC3E}">
        <p14:creationId xmlns:p14="http://schemas.microsoft.com/office/powerpoint/2010/main" val="359259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0E633B5-46BB-1C9D-76F4-6CD90898995C}"/>
              </a:ext>
            </a:extLst>
          </p:cNvPr>
          <p:cNvSpPr>
            <a:spLocks noGrp="1" noChangeArrowheads="1"/>
          </p:cNvSpPr>
          <p:nvPr>
            <p:ph type="sldNum" sz="quarter" idx="10"/>
          </p:nvPr>
        </p:nvSpPr>
        <p:spPr>
          <a:ln/>
        </p:spPr>
        <p:txBody>
          <a:bodyPr/>
          <a:lstStyle>
            <a:lvl1pPr>
              <a:defRPr/>
            </a:lvl1pPr>
          </a:lstStyle>
          <a:p>
            <a:fld id="{64807B03-4685-46AC-8FD8-324933663779}" type="slidenum">
              <a:rPr lang="en-US" altLang="en-US"/>
              <a:pPr/>
              <a:t>‹N°›</a:t>
            </a:fld>
            <a:endParaRPr lang="en-US" altLang="en-US"/>
          </a:p>
        </p:txBody>
      </p:sp>
    </p:spTree>
    <p:extLst>
      <p:ext uri="{BB962C8B-B14F-4D97-AF65-F5344CB8AC3E}">
        <p14:creationId xmlns:p14="http://schemas.microsoft.com/office/powerpoint/2010/main" val="239344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F7B17532-BB90-670A-0A14-4CD95AA3901D}"/>
              </a:ext>
            </a:extLst>
          </p:cNvPr>
          <p:cNvSpPr>
            <a:spLocks noGrp="1" noChangeArrowheads="1"/>
          </p:cNvSpPr>
          <p:nvPr>
            <p:ph type="sldNum" sz="quarter" idx="10"/>
          </p:nvPr>
        </p:nvSpPr>
        <p:spPr>
          <a:ln/>
        </p:spPr>
        <p:txBody>
          <a:bodyPr/>
          <a:lstStyle>
            <a:lvl1pPr>
              <a:defRPr/>
            </a:lvl1pPr>
          </a:lstStyle>
          <a:p>
            <a:fld id="{1E1E9960-4087-43DA-A9B0-4A901B67A201}" type="slidenum">
              <a:rPr lang="en-US" altLang="en-US"/>
              <a:pPr/>
              <a:t>‹N°›</a:t>
            </a:fld>
            <a:endParaRPr lang="en-US" altLang="en-US"/>
          </a:p>
        </p:txBody>
      </p:sp>
    </p:spTree>
    <p:extLst>
      <p:ext uri="{BB962C8B-B14F-4D97-AF65-F5344CB8AC3E}">
        <p14:creationId xmlns:p14="http://schemas.microsoft.com/office/powerpoint/2010/main" val="58555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0CA8BE1F-B8B0-CB67-5056-BDB68F925FAC}"/>
              </a:ext>
            </a:extLst>
          </p:cNvPr>
          <p:cNvSpPr>
            <a:spLocks noGrp="1" noChangeArrowheads="1"/>
          </p:cNvSpPr>
          <p:nvPr>
            <p:ph type="sldNum" sz="quarter" idx="10"/>
          </p:nvPr>
        </p:nvSpPr>
        <p:spPr>
          <a:ln/>
        </p:spPr>
        <p:txBody>
          <a:bodyPr/>
          <a:lstStyle>
            <a:lvl1pPr>
              <a:defRPr/>
            </a:lvl1pPr>
          </a:lstStyle>
          <a:p>
            <a:fld id="{925228E3-8C8C-4BAD-965D-02CACDEBEE53}" type="slidenum">
              <a:rPr lang="en-US" altLang="en-US"/>
              <a:pPr/>
              <a:t>‹N°›</a:t>
            </a:fld>
            <a:endParaRPr lang="en-US" altLang="en-US"/>
          </a:p>
        </p:txBody>
      </p:sp>
    </p:spTree>
    <p:extLst>
      <p:ext uri="{BB962C8B-B14F-4D97-AF65-F5344CB8AC3E}">
        <p14:creationId xmlns:p14="http://schemas.microsoft.com/office/powerpoint/2010/main" val="424017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F52FA8B-6DA4-0A2D-BD9D-BB3C590F6846}"/>
              </a:ext>
            </a:extLst>
          </p:cNvPr>
          <p:cNvSpPr>
            <a:spLocks noGrp="1" noChangeArrowheads="1"/>
          </p:cNvSpPr>
          <p:nvPr>
            <p:ph type="sldNum" sz="quarter" idx="10"/>
          </p:nvPr>
        </p:nvSpPr>
        <p:spPr>
          <a:ln/>
        </p:spPr>
        <p:txBody>
          <a:bodyPr/>
          <a:lstStyle>
            <a:lvl1pPr>
              <a:defRPr/>
            </a:lvl1pPr>
          </a:lstStyle>
          <a:p>
            <a:fld id="{69CF76A7-D789-443E-91F8-D5ECFBDA321A}" type="slidenum">
              <a:rPr lang="en-US" altLang="en-US"/>
              <a:pPr/>
              <a:t>‹N°›</a:t>
            </a:fld>
            <a:endParaRPr lang="en-US" altLang="en-US"/>
          </a:p>
        </p:txBody>
      </p:sp>
    </p:spTree>
    <p:extLst>
      <p:ext uri="{BB962C8B-B14F-4D97-AF65-F5344CB8AC3E}">
        <p14:creationId xmlns:p14="http://schemas.microsoft.com/office/powerpoint/2010/main" val="39618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45535AE9-38DA-FA4C-1512-D56E4626DB0C}"/>
              </a:ext>
            </a:extLst>
          </p:cNvPr>
          <p:cNvSpPr>
            <a:spLocks noGrp="1" noChangeArrowheads="1"/>
          </p:cNvSpPr>
          <p:nvPr>
            <p:ph type="sldNum" sz="quarter" idx="10"/>
          </p:nvPr>
        </p:nvSpPr>
        <p:spPr>
          <a:ln/>
        </p:spPr>
        <p:txBody>
          <a:bodyPr/>
          <a:lstStyle>
            <a:lvl1pPr>
              <a:defRPr/>
            </a:lvl1pPr>
          </a:lstStyle>
          <a:p>
            <a:fld id="{7142A536-D4D1-4883-8FF4-3B9BB328D9BF}" type="slidenum">
              <a:rPr lang="en-US" altLang="en-US"/>
              <a:pPr/>
              <a:t>‹N°›</a:t>
            </a:fld>
            <a:endParaRPr lang="en-US" altLang="en-US"/>
          </a:p>
        </p:txBody>
      </p:sp>
    </p:spTree>
    <p:extLst>
      <p:ext uri="{BB962C8B-B14F-4D97-AF65-F5344CB8AC3E}">
        <p14:creationId xmlns:p14="http://schemas.microsoft.com/office/powerpoint/2010/main" val="377686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5710273-6F3E-4BCE-4674-CBABDBD18C6E}"/>
              </a:ext>
            </a:extLst>
          </p:cNvPr>
          <p:cNvSpPr>
            <a:spLocks noGrp="1" noChangeArrowheads="1"/>
          </p:cNvSpPr>
          <p:nvPr>
            <p:ph type="sldNum" sz="quarter" idx="10"/>
          </p:nvPr>
        </p:nvSpPr>
        <p:spPr>
          <a:ln/>
        </p:spPr>
        <p:txBody>
          <a:bodyPr/>
          <a:lstStyle>
            <a:lvl1pPr>
              <a:defRPr/>
            </a:lvl1pPr>
          </a:lstStyle>
          <a:p>
            <a:fld id="{717D975C-2A98-4B21-91E8-7CC67CD989C2}" type="slidenum">
              <a:rPr lang="en-US" altLang="en-US"/>
              <a:pPr/>
              <a:t>‹N°›</a:t>
            </a:fld>
            <a:endParaRPr lang="en-US" altLang="en-US"/>
          </a:p>
        </p:txBody>
      </p:sp>
    </p:spTree>
    <p:extLst>
      <p:ext uri="{BB962C8B-B14F-4D97-AF65-F5344CB8AC3E}">
        <p14:creationId xmlns:p14="http://schemas.microsoft.com/office/powerpoint/2010/main" val="395238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767D9A25-DFD0-1736-9ACD-6E0421152C01}"/>
              </a:ext>
            </a:extLst>
          </p:cNvPr>
          <p:cNvSpPr>
            <a:spLocks noGrp="1" noChangeArrowheads="1"/>
          </p:cNvSpPr>
          <p:nvPr>
            <p:ph type="sldNum" sz="quarter" idx="10"/>
          </p:nvPr>
        </p:nvSpPr>
        <p:spPr>
          <a:ln/>
        </p:spPr>
        <p:txBody>
          <a:bodyPr/>
          <a:lstStyle>
            <a:lvl1pPr>
              <a:defRPr/>
            </a:lvl1pPr>
          </a:lstStyle>
          <a:p>
            <a:fld id="{69B9C149-57D7-4E89-84BE-A039B316C2CA}" type="slidenum">
              <a:rPr lang="en-US" altLang="en-US"/>
              <a:pPr/>
              <a:t>‹N°›</a:t>
            </a:fld>
            <a:endParaRPr lang="en-US" altLang="en-US"/>
          </a:p>
        </p:txBody>
      </p:sp>
    </p:spTree>
    <p:extLst>
      <p:ext uri="{BB962C8B-B14F-4D97-AF65-F5344CB8AC3E}">
        <p14:creationId xmlns:p14="http://schemas.microsoft.com/office/powerpoint/2010/main" val="2176562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44F0073E-0944-F066-9B29-008D21A4E6C4}"/>
              </a:ext>
            </a:extLst>
          </p:cNvPr>
          <p:cNvSpPr>
            <a:spLocks noGrp="1" noChangeArrowheads="1"/>
          </p:cNvSpPr>
          <p:nvPr>
            <p:ph type="sldNum" sz="quarter" idx="10"/>
          </p:nvPr>
        </p:nvSpPr>
        <p:spPr>
          <a:ln/>
        </p:spPr>
        <p:txBody>
          <a:bodyPr/>
          <a:lstStyle>
            <a:lvl1pPr>
              <a:defRPr/>
            </a:lvl1pPr>
          </a:lstStyle>
          <a:p>
            <a:fld id="{0DCB1F53-B0EE-4FAA-9C74-A690AC7B07D9}" type="slidenum">
              <a:rPr lang="en-US" altLang="en-US"/>
              <a:pPr/>
              <a:t>‹N°›</a:t>
            </a:fld>
            <a:endParaRPr lang="en-US" altLang="en-US"/>
          </a:p>
        </p:txBody>
      </p:sp>
    </p:spTree>
    <p:extLst>
      <p:ext uri="{BB962C8B-B14F-4D97-AF65-F5344CB8AC3E}">
        <p14:creationId xmlns:p14="http://schemas.microsoft.com/office/powerpoint/2010/main" val="418930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BF7762-28D1-7A7B-116E-96D65439427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539839C-8079-4DBA-60B6-339E94B57C1C}"/>
              </a:ext>
            </a:extLst>
          </p:cNvPr>
          <p:cNvSpPr>
            <a:spLocks noGrp="1" noChangeArrowheads="1"/>
          </p:cNvSpPr>
          <p:nvPr>
            <p:ph type="body" idx="1"/>
          </p:nvPr>
        </p:nvSpPr>
        <p:spPr bwMode="auto">
          <a:xfrm>
            <a:off x="457200" y="1773238"/>
            <a:ext cx="8229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7A3B075C-15BC-CFD3-3083-1F1C35C14839}"/>
              </a:ext>
            </a:extLst>
          </p:cNvPr>
          <p:cNvSpPr>
            <a:spLocks noGrp="1" noChangeArrowheads="1"/>
          </p:cNvSpPr>
          <p:nvPr>
            <p:ph type="sldNum" sz="quarter" idx="4"/>
          </p:nvPr>
        </p:nvSpPr>
        <p:spPr bwMode="auto">
          <a:xfrm>
            <a:off x="7010400" y="0"/>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vl1pPr>
          </a:lstStyle>
          <a:p>
            <a:fld id="{4A6D2B01-0879-4647-B1F4-B99BB1762E11}" type="slidenum">
              <a:rPr lang="en-US" altLang="en-US"/>
              <a:pPr/>
              <a:t>‹N°›</a:t>
            </a:fld>
            <a:endParaRPr lang="en-US" altLang="en-US"/>
          </a:p>
        </p:txBody>
      </p:sp>
      <p:sp>
        <p:nvSpPr>
          <p:cNvPr id="55" name="fc" descr="WIPO FOR OFFICIAL USE ONLY">
            <a:extLst>
              <a:ext uri="{FF2B5EF4-FFF2-40B4-BE49-F238E27FC236}">
                <a16:creationId xmlns:a16="http://schemas.microsoft.com/office/drawing/2014/main" id="{415F9F2A-FB4C-B926-DFD1-804A1B0472AE}"/>
              </a:ext>
            </a:extLst>
          </p:cNvPr>
          <p:cNvSpPr txBox="1"/>
          <p:nvPr userDrawn="1"/>
        </p:nvSpPr>
        <p:spPr>
          <a:xfrm>
            <a:off x="0" y="6537325"/>
            <a:ext cx="9144000" cy="223838"/>
          </a:xfrm>
          <a:prstGeom prst="rect">
            <a:avLst/>
          </a:prstGeom>
          <a:noFill/>
        </p:spPr>
        <p:txBody>
          <a:bodyPr>
            <a:spAutoFit/>
          </a:bodyPr>
          <a:lstStyle/>
          <a:p>
            <a:pPr algn="ctr" eaLnBrk="1" hangingPunct="1">
              <a:defRPr/>
            </a:pPr>
            <a:r>
              <a:rPr lang="en-US" sz="850">
                <a:solidFill>
                  <a:srgbClr val="000000"/>
                </a:solidFill>
                <a:latin typeface="Microsoft Sans Serif" panose="020B0604020202020204" pitchFamily="34" charset="0"/>
              </a:rPr>
              <a:t>WIPO FOR OFFICIAL USE ONLY</a:t>
            </a:r>
          </a:p>
        </p:txBody>
      </p:sp>
      <p:sp>
        <p:nvSpPr>
          <p:cNvPr id="3" name="TextBox 2">
            <a:extLst>
              <a:ext uri="{FF2B5EF4-FFF2-40B4-BE49-F238E27FC236}">
                <a16:creationId xmlns:a16="http://schemas.microsoft.com/office/drawing/2014/main" id="{E48D8AD9-5F37-9E37-A671-55405FF85EC6}"/>
              </a:ext>
            </a:extLst>
          </p:cNvPr>
          <p:cNvSpPr txBox="1"/>
          <p:nvPr userDrawn="1">
            <p:extLst>
              <p:ext uri="{1162E1C5-73C7-4A58-AE30-91384D911F3F}">
                <p184:classification xmlns:p184="http://schemas.microsoft.com/office/powerpoint/2018/4/main" val="ftr"/>
              </p:ext>
            </p:extLst>
          </p:nvPr>
        </p:nvSpPr>
        <p:spPr>
          <a:xfrm>
            <a:off x="3716338" y="6642100"/>
            <a:ext cx="1762125"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WIPO FOR OFFICIAL USE ONLY </a:t>
            </a:r>
          </a:p>
        </p:txBody>
      </p:sp>
    </p:spTree>
  </p:cSld>
  <p:clrMap bg1="lt1" tx1="dk1" bg2="lt2" tx2="dk2" accent1="accent1" accent2="accent2" accent3="accent3" accent4="accent4" accent5="accent5" accent6="accent6" hlink="hlink" folHlink="folHlink"/>
  <p:sldLayoutIdLst>
    <p:sldLayoutId id="2147484516"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 id="2147484510" r:id="rId12"/>
    <p:sldLayoutId id="2147484511" r:id="rId13"/>
    <p:sldLayoutId id="2147484512" r:id="rId14"/>
    <p:sldLayoutId id="2147484513" r:id="rId15"/>
    <p:sldLayoutId id="2147484514" r:id="rId16"/>
  </p:sldLayoutIdLst>
  <p:txStyles>
    <p:titleStyle>
      <a:lvl1pPr algn="l" rtl="0" eaLnBrk="0" fontAlgn="base" hangingPunct="0">
        <a:spcBef>
          <a:spcPct val="0"/>
        </a:spcBef>
        <a:spcAft>
          <a:spcPct val="0"/>
        </a:spcAft>
        <a:defRPr sz="3600">
          <a:solidFill>
            <a:srgbClr val="00408C"/>
          </a:solidFill>
          <a:latin typeface="+mj-lt"/>
          <a:ea typeface="MS PGothic" pitchFamily="34" charset="-128"/>
          <a:cs typeface="ＭＳ Ｐゴシック" charset="0"/>
        </a:defRPr>
      </a:lvl1pPr>
      <a:lvl2pPr algn="l" rtl="0" eaLnBrk="0" fontAlgn="base" hangingPunct="0">
        <a:spcBef>
          <a:spcPct val="0"/>
        </a:spcBef>
        <a:spcAft>
          <a:spcPct val="0"/>
        </a:spcAft>
        <a:defRPr sz="3600">
          <a:solidFill>
            <a:srgbClr val="00408C"/>
          </a:solidFill>
          <a:latin typeface="Arial" charset="0"/>
          <a:ea typeface="MS PGothic" pitchFamily="34" charset="-128"/>
          <a:cs typeface="ＭＳ Ｐゴシック" charset="0"/>
        </a:defRPr>
      </a:lvl2pPr>
      <a:lvl3pPr algn="l" rtl="0" eaLnBrk="0" fontAlgn="base" hangingPunct="0">
        <a:spcBef>
          <a:spcPct val="0"/>
        </a:spcBef>
        <a:spcAft>
          <a:spcPct val="0"/>
        </a:spcAft>
        <a:defRPr sz="3600">
          <a:solidFill>
            <a:srgbClr val="00408C"/>
          </a:solidFill>
          <a:latin typeface="Arial" charset="0"/>
          <a:ea typeface="MS PGothic" pitchFamily="34" charset="-128"/>
          <a:cs typeface="ＭＳ Ｐゴシック" charset="0"/>
        </a:defRPr>
      </a:lvl3pPr>
      <a:lvl4pPr algn="l" rtl="0" eaLnBrk="0" fontAlgn="base" hangingPunct="0">
        <a:spcBef>
          <a:spcPct val="0"/>
        </a:spcBef>
        <a:spcAft>
          <a:spcPct val="0"/>
        </a:spcAft>
        <a:defRPr sz="3600">
          <a:solidFill>
            <a:srgbClr val="00408C"/>
          </a:solidFill>
          <a:latin typeface="Arial" charset="0"/>
          <a:ea typeface="MS PGothic" pitchFamily="34" charset="-128"/>
          <a:cs typeface="ＭＳ Ｐゴシック" charset="0"/>
        </a:defRPr>
      </a:lvl4pPr>
      <a:lvl5pPr algn="l" rtl="0" eaLnBrk="0" fontAlgn="base" hangingPunct="0">
        <a:spcBef>
          <a:spcPct val="0"/>
        </a:spcBef>
        <a:spcAft>
          <a:spcPct val="0"/>
        </a:spcAft>
        <a:defRPr sz="3600">
          <a:solidFill>
            <a:srgbClr val="00408C"/>
          </a:solidFill>
          <a:latin typeface="Arial" charset="0"/>
          <a:ea typeface="MS PGothic" pitchFamily="34" charset="-128"/>
          <a:cs typeface="ＭＳ Ｐゴシック" charset="0"/>
        </a:defRPr>
      </a:lvl5pPr>
      <a:lvl6pPr marL="457200" algn="l" rtl="0" fontAlgn="base">
        <a:spcBef>
          <a:spcPct val="0"/>
        </a:spcBef>
        <a:spcAft>
          <a:spcPct val="0"/>
        </a:spcAft>
        <a:defRPr sz="3600">
          <a:solidFill>
            <a:srgbClr val="00408C"/>
          </a:solidFill>
          <a:latin typeface="Arial" charset="0"/>
          <a:ea typeface="ＭＳ Ｐゴシック" charset="0"/>
          <a:cs typeface="Arial" charset="0"/>
        </a:defRPr>
      </a:lvl6pPr>
      <a:lvl7pPr marL="914400" algn="l" rtl="0" fontAlgn="base">
        <a:spcBef>
          <a:spcPct val="0"/>
        </a:spcBef>
        <a:spcAft>
          <a:spcPct val="0"/>
        </a:spcAft>
        <a:defRPr sz="3600">
          <a:solidFill>
            <a:srgbClr val="00408C"/>
          </a:solidFill>
          <a:latin typeface="Arial" charset="0"/>
          <a:ea typeface="ＭＳ Ｐゴシック" charset="0"/>
          <a:cs typeface="Arial" charset="0"/>
        </a:defRPr>
      </a:lvl7pPr>
      <a:lvl8pPr marL="1371600" algn="l" rtl="0" fontAlgn="base">
        <a:spcBef>
          <a:spcPct val="0"/>
        </a:spcBef>
        <a:spcAft>
          <a:spcPct val="0"/>
        </a:spcAft>
        <a:defRPr sz="3600">
          <a:solidFill>
            <a:srgbClr val="00408C"/>
          </a:solidFill>
          <a:latin typeface="Arial" charset="0"/>
          <a:ea typeface="ＭＳ Ｐゴシック" charset="0"/>
          <a:cs typeface="Arial" charset="0"/>
        </a:defRPr>
      </a:lvl8pPr>
      <a:lvl9pPr marL="1828800" algn="l" rtl="0" fontAlgn="base">
        <a:spcBef>
          <a:spcPct val="0"/>
        </a:spcBef>
        <a:spcAft>
          <a:spcPct val="0"/>
        </a:spcAft>
        <a:defRPr sz="3600">
          <a:solidFill>
            <a:srgbClr val="00408C"/>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Blip>
          <a:blip r:embed="rId19"/>
        </a:buBlip>
        <a:defRPr sz="24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Blip>
          <a:blip r:embed="rId19"/>
        </a:buBlip>
        <a:defRPr sz="24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Blip>
          <a:blip r:embed="rId19"/>
        </a:buBlip>
        <a:defRPr sz="24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Blip>
          <a:blip r:embed="rId19"/>
        </a:buBlip>
        <a:defRPr sz="24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Blip>
          <a:blip r:embed="rId19"/>
        </a:buBlip>
        <a:defRPr sz="2400">
          <a:solidFill>
            <a:schemeClr val="tx1"/>
          </a:solidFill>
          <a:latin typeface="+mn-lt"/>
          <a:ea typeface="MS PGothic" pitchFamily="34" charset="-128"/>
          <a:cs typeface="+mn-cs"/>
        </a:defRPr>
      </a:lvl5pPr>
      <a:lvl6pPr marL="2514600" indent="-228600" algn="l" rtl="0" fontAlgn="base">
        <a:spcBef>
          <a:spcPct val="20000"/>
        </a:spcBef>
        <a:spcAft>
          <a:spcPct val="0"/>
        </a:spcAft>
        <a:buBlip>
          <a:blip r:embed="rId19"/>
        </a:buBlip>
        <a:defRPr sz="2400">
          <a:solidFill>
            <a:schemeClr val="tx1"/>
          </a:solidFill>
          <a:latin typeface="+mn-lt"/>
          <a:ea typeface="Arial" charset="0"/>
          <a:cs typeface="+mn-cs"/>
        </a:defRPr>
      </a:lvl6pPr>
      <a:lvl7pPr marL="2971800" indent="-228600" algn="l" rtl="0" fontAlgn="base">
        <a:spcBef>
          <a:spcPct val="20000"/>
        </a:spcBef>
        <a:spcAft>
          <a:spcPct val="0"/>
        </a:spcAft>
        <a:buBlip>
          <a:blip r:embed="rId19"/>
        </a:buBlip>
        <a:defRPr sz="2400">
          <a:solidFill>
            <a:schemeClr val="tx1"/>
          </a:solidFill>
          <a:latin typeface="+mn-lt"/>
          <a:ea typeface="Arial" charset="0"/>
          <a:cs typeface="+mn-cs"/>
        </a:defRPr>
      </a:lvl7pPr>
      <a:lvl8pPr marL="3429000" indent="-228600" algn="l" rtl="0" fontAlgn="base">
        <a:spcBef>
          <a:spcPct val="20000"/>
        </a:spcBef>
        <a:spcAft>
          <a:spcPct val="0"/>
        </a:spcAft>
        <a:buBlip>
          <a:blip r:embed="rId19"/>
        </a:buBlip>
        <a:defRPr sz="2400">
          <a:solidFill>
            <a:schemeClr val="tx1"/>
          </a:solidFill>
          <a:latin typeface="+mn-lt"/>
          <a:ea typeface="Arial" charset="0"/>
          <a:cs typeface="+mn-cs"/>
        </a:defRPr>
      </a:lvl8pPr>
      <a:lvl9pPr marL="3886200" indent="-228600" algn="l" rtl="0" fontAlgn="base">
        <a:spcBef>
          <a:spcPct val="20000"/>
        </a:spcBef>
        <a:spcAft>
          <a:spcPct val="0"/>
        </a:spcAft>
        <a:buBlip>
          <a:blip r:embed="rId19"/>
        </a:buBlip>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3.xml"/><Relationship Id="rId5" Type="http://schemas.openxmlformats.org/officeDocument/2006/relationships/image" Target="../media/image59.jpeg"/><Relationship Id="rId4" Type="http://schemas.openxmlformats.org/officeDocument/2006/relationships/image" Target="../media/image58.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13.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 Id="rId9" Type="http://schemas.openxmlformats.org/officeDocument/2006/relationships/image" Target="../media/image67.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8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9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9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10ECCA9B-08C9-DBE5-3DC9-E5AD6B1A04D4}"/>
              </a:ext>
            </a:extLst>
          </p:cNvPr>
          <p:cNvSpPr>
            <a:spLocks noGrp="1" noChangeArrowheads="1"/>
          </p:cNvSpPr>
          <p:nvPr>
            <p:ph type="subTitle" idx="1"/>
          </p:nvPr>
        </p:nvSpPr>
        <p:spPr>
          <a:xfrm>
            <a:off x="1187449" y="1700809"/>
            <a:ext cx="6977063" cy="2088232"/>
          </a:xfrm>
        </p:spPr>
        <p:txBody>
          <a:bodyPr/>
          <a:lstStyle/>
          <a:p>
            <a:pPr algn="ctr" eaLnBrk="1" hangingPunct="1"/>
            <a:r>
              <a:rPr lang="en-US" altLang="en-US" b="1" dirty="0">
                <a:solidFill>
                  <a:srgbClr val="00408C"/>
                </a:solidFill>
                <a:ea typeface="ヒラギノ角ゴ Pro W3"/>
                <a:cs typeface="ヒラギノ角ゴ Pro W3"/>
              </a:rPr>
              <a:t> </a:t>
            </a:r>
          </a:p>
          <a:p>
            <a:pPr algn="ctr" eaLnBrk="1" hangingPunct="1"/>
            <a:endParaRPr lang="en-US" altLang="en-US" b="1" dirty="0">
              <a:solidFill>
                <a:srgbClr val="00408C"/>
              </a:solidFill>
              <a:ea typeface="ヒラギノ角ゴ Pro W3"/>
              <a:cs typeface="ヒラギノ角ゴ Pro W3"/>
            </a:endParaRPr>
          </a:p>
          <a:p>
            <a:pPr algn="ctr" eaLnBrk="1" hangingPunct="1"/>
            <a:r>
              <a:rPr lang="en-US" altLang="en-US" b="1" dirty="0">
                <a:solidFill>
                  <a:srgbClr val="00408C"/>
                </a:solidFill>
                <a:ea typeface="ヒラギノ角ゴ Pro W3"/>
                <a:cs typeface="ヒラギノ角ゴ Pro W3"/>
              </a:rPr>
              <a:t>LA JOURNEE MONDIALE DE</a:t>
            </a:r>
            <a:endParaRPr lang="en-US" altLang="en-US" sz="800" b="1" dirty="0">
              <a:solidFill>
                <a:srgbClr val="00408C"/>
              </a:solidFill>
              <a:ea typeface="ヒラギノ角ゴ Pro W3"/>
              <a:cs typeface="ヒラギノ角ゴ Pro W3"/>
            </a:endParaRPr>
          </a:p>
          <a:p>
            <a:pPr algn="ctr" eaLnBrk="1" hangingPunct="1"/>
            <a:r>
              <a:rPr lang="en-US" altLang="en-US" b="1" dirty="0">
                <a:solidFill>
                  <a:srgbClr val="00408C"/>
                </a:solidFill>
                <a:ea typeface="ヒラギノ角ゴ Pro W3"/>
                <a:cs typeface="ヒラギノ角ゴ Pro W3"/>
              </a:rPr>
              <a:t>LA PROPRIETE INTELLECTUELLE: LA RDC VUE DE L’OMPI</a:t>
            </a:r>
          </a:p>
        </p:txBody>
      </p:sp>
      <p:sp>
        <p:nvSpPr>
          <p:cNvPr id="5123" name="Text Box 5">
            <a:extLst>
              <a:ext uri="{FF2B5EF4-FFF2-40B4-BE49-F238E27FC236}">
                <a16:creationId xmlns:a16="http://schemas.microsoft.com/office/drawing/2014/main" id="{E94EF2DF-0517-9C61-34FD-4228E39912AB}"/>
              </a:ext>
            </a:extLst>
          </p:cNvPr>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nSpc>
                <a:spcPct val="40000"/>
              </a:lnSpc>
              <a:spcBef>
                <a:spcPct val="50000"/>
              </a:spcBef>
              <a:buFontTx/>
              <a:buNone/>
            </a:pPr>
            <a:endParaRPr lang="fr-FR" altLang="en-US" sz="1300">
              <a:solidFill>
                <a:srgbClr val="3399FF"/>
              </a:solidFill>
              <a:latin typeface="Arial Black" panose="020B0A04020102020204" pitchFamily="34" charset="0"/>
              <a:ea typeface="ヒラギノ角ゴ Pro W3"/>
              <a:cs typeface="Arial" panose="020B0604020202020204" pitchFamily="34" charset="0"/>
            </a:endParaRPr>
          </a:p>
        </p:txBody>
      </p:sp>
      <p:sp>
        <p:nvSpPr>
          <p:cNvPr id="5124" name="Rectangle 7">
            <a:extLst>
              <a:ext uri="{FF2B5EF4-FFF2-40B4-BE49-F238E27FC236}">
                <a16:creationId xmlns:a16="http://schemas.microsoft.com/office/drawing/2014/main" id="{BF213506-E33B-DDD0-E7AA-19FFE6C18AD3}"/>
              </a:ext>
            </a:extLst>
          </p:cNvPr>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buFontTx/>
              <a:buNone/>
            </a:pPr>
            <a:endParaRPr lang="fr-FR" altLang="en-US" sz="1800">
              <a:solidFill>
                <a:srgbClr val="00408C"/>
              </a:solidFill>
              <a:ea typeface="ヒラギノ角ゴ Pro W3"/>
              <a:cs typeface="Arial" panose="020B0604020202020204" pitchFamily="34" charset="0"/>
            </a:endParaRPr>
          </a:p>
        </p:txBody>
      </p:sp>
      <p:sp>
        <p:nvSpPr>
          <p:cNvPr id="5125" name="Rectangle 7">
            <a:extLst>
              <a:ext uri="{FF2B5EF4-FFF2-40B4-BE49-F238E27FC236}">
                <a16:creationId xmlns:a16="http://schemas.microsoft.com/office/drawing/2014/main" id="{B5D7FB45-5813-8200-0318-C6DACBCE04E8}"/>
              </a:ext>
            </a:extLst>
          </p:cNvPr>
          <p:cNvSpPr>
            <a:spLocks noChangeArrowheads="1"/>
          </p:cNvSpPr>
          <p:nvPr/>
        </p:nvSpPr>
        <p:spPr bwMode="auto">
          <a:xfrm>
            <a:off x="1331913" y="3789041"/>
            <a:ext cx="6789737" cy="309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buFontTx/>
              <a:buNone/>
            </a:pPr>
            <a:r>
              <a:rPr lang="fr-CH" altLang="en-US" sz="1800" dirty="0">
                <a:solidFill>
                  <a:srgbClr val="00408C"/>
                </a:solidFill>
                <a:ea typeface="ヒラギノ角ゴ Pro W3"/>
                <a:cs typeface="Arial" panose="020B0604020202020204" pitchFamily="34" charset="0"/>
              </a:rPr>
              <a:t>ELANGI BOTOY ITUKU</a:t>
            </a:r>
            <a:endParaRPr lang="en-US" altLang="en-US" sz="1800" dirty="0">
              <a:solidFill>
                <a:srgbClr val="00408C"/>
              </a:solidFill>
              <a:ea typeface="ヒラギノ角ゴ Pro W3"/>
              <a:cs typeface="Arial" panose="020B0604020202020204" pitchFamily="34" charset="0"/>
            </a:endParaRPr>
          </a:p>
          <a:p>
            <a:pPr eaLnBrk="1" hangingPunct="1">
              <a:buFontTx/>
              <a:buNone/>
            </a:pPr>
            <a:r>
              <a:rPr lang="fr-CH" altLang="en-US" sz="1800" dirty="0">
                <a:solidFill>
                  <a:srgbClr val="00408C"/>
                </a:solidFill>
                <a:ea typeface="ヒラギノ角ゴ Pro W3"/>
                <a:cs typeface="Arial" panose="020B0604020202020204" pitchFamily="34" charset="0"/>
              </a:rPr>
              <a:t>Administrateur  chargé de l’Information en matière de propriété industrielle  </a:t>
            </a:r>
          </a:p>
          <a:p>
            <a:pPr eaLnBrk="1" hangingPunct="1">
              <a:buFontTx/>
              <a:buNone/>
            </a:pPr>
            <a:r>
              <a:rPr lang="fr-CH" altLang="en-US" sz="1800" dirty="0">
                <a:solidFill>
                  <a:srgbClr val="00408C"/>
                </a:solidFill>
                <a:ea typeface="ヒラギノ角ゴ Pro W3"/>
                <a:cs typeface="Arial" panose="020B0604020202020204" pitchFamily="34" charset="0"/>
              </a:rPr>
              <a:t>Division de l’Appui à la Technologie et à l’Innovation</a:t>
            </a:r>
          </a:p>
          <a:p>
            <a:pPr eaLnBrk="1" hangingPunct="1">
              <a:buFontTx/>
              <a:buNone/>
            </a:pPr>
            <a:r>
              <a:rPr lang="fr-CH" altLang="en-US" sz="1800" dirty="0">
                <a:solidFill>
                  <a:srgbClr val="00408C"/>
                </a:solidFill>
                <a:ea typeface="ヒラギノ角ゴ Pro W3"/>
                <a:cs typeface="Arial" panose="020B0604020202020204" pitchFamily="34" charset="0"/>
              </a:rPr>
              <a:t>Département de la Propriété Intellectuelle au service des Innovateurs </a:t>
            </a:r>
          </a:p>
          <a:p>
            <a:pPr eaLnBrk="1" hangingPunct="1">
              <a:buFontTx/>
              <a:buNone/>
            </a:pPr>
            <a:r>
              <a:rPr lang="fr-CH" altLang="en-US" sz="1800" dirty="0">
                <a:solidFill>
                  <a:srgbClr val="00408C"/>
                </a:solidFill>
                <a:ea typeface="ヒラギノ角ゴ Pro W3"/>
                <a:cs typeface="Arial" panose="020B0604020202020204" pitchFamily="34" charset="0"/>
              </a:rPr>
              <a:t>Organisation Mondiale de la Propriété Intellectuelle (OMPI)</a:t>
            </a:r>
          </a:p>
          <a:p>
            <a:pPr eaLnBrk="1" hangingPunct="1">
              <a:buFontTx/>
              <a:buNone/>
            </a:pPr>
            <a:r>
              <a:rPr lang="fr-CH" altLang="en-US" sz="1800" dirty="0">
                <a:solidFill>
                  <a:srgbClr val="00408C"/>
                </a:solidFill>
                <a:ea typeface="ヒラギノ角ゴ Pro W3"/>
                <a:cs typeface="Arial" panose="020B0604020202020204" pitchFamily="34" charset="0"/>
              </a:rPr>
              <a:t>	</a:t>
            </a:r>
          </a:p>
          <a:p>
            <a:pPr eaLnBrk="1" hangingPunct="1">
              <a:buFontTx/>
              <a:buNone/>
            </a:pPr>
            <a:r>
              <a:rPr lang="fr-CH" altLang="en-US" sz="1800" dirty="0">
                <a:solidFill>
                  <a:srgbClr val="00408C"/>
                </a:solidFill>
                <a:ea typeface="ヒラギノ角ゴ Pro W3"/>
                <a:cs typeface="Arial" panose="020B0604020202020204" pitchFamily="34" charset="0"/>
              </a:rPr>
              <a:t>KINSHASA – LE 27 AVRIL 2026</a:t>
            </a:r>
            <a:endParaRPr lang="en-US" altLang="en-US" sz="1800" dirty="0">
              <a:solidFill>
                <a:srgbClr val="00408C"/>
              </a:solidFill>
              <a:ea typeface="ヒラギノ角ゴ Pro W3"/>
              <a:cs typeface="Arial" panose="020B0604020202020204" pitchFamily="34" charset="0"/>
            </a:endParaRPr>
          </a:p>
          <a:p>
            <a:pPr eaLnBrk="1" hangingPunct="1">
              <a:buFontTx/>
              <a:buNone/>
            </a:pPr>
            <a:endParaRPr lang="fr-CH" altLang="en-US" sz="1800" dirty="0">
              <a:solidFill>
                <a:srgbClr val="00408C"/>
              </a:solidFill>
              <a:ea typeface="ヒラギノ角ゴ Pro W3"/>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92BD151-34E9-B36E-9B55-4865F2BD38E6}"/>
              </a:ext>
            </a:extLst>
          </p:cNvPr>
          <p:cNvSpPr>
            <a:spLocks noGrp="1" noChangeArrowheads="1"/>
          </p:cNvSpPr>
          <p:nvPr>
            <p:ph type="title"/>
          </p:nvPr>
        </p:nvSpPr>
        <p:spPr>
          <a:xfrm>
            <a:off x="0" y="0"/>
            <a:ext cx="9144000" cy="476250"/>
          </a:xfrm>
        </p:spPr>
        <p:txBody>
          <a:bodyPr/>
          <a:lstStyle/>
          <a:p>
            <a:r>
              <a:rPr lang="fr-CH" altLang="en-US" dirty="0">
                <a:solidFill>
                  <a:srgbClr val="002060"/>
                </a:solidFill>
              </a:rPr>
              <a:t>Qu’est-ce que la créativité?</a:t>
            </a:r>
            <a:endParaRPr lang="en-US" altLang="en-US" dirty="0"/>
          </a:p>
        </p:txBody>
      </p:sp>
      <p:sp>
        <p:nvSpPr>
          <p:cNvPr id="3" name="Content Placeholder 2">
            <a:extLst>
              <a:ext uri="{FF2B5EF4-FFF2-40B4-BE49-F238E27FC236}">
                <a16:creationId xmlns:a16="http://schemas.microsoft.com/office/drawing/2014/main" id="{38EFD643-FAD5-03B5-125C-2EB621F8DC62}"/>
              </a:ext>
            </a:extLst>
          </p:cNvPr>
          <p:cNvSpPr>
            <a:spLocks noGrp="1"/>
          </p:cNvSpPr>
          <p:nvPr>
            <p:ph idx="1"/>
          </p:nvPr>
        </p:nvSpPr>
        <p:spPr>
          <a:xfrm>
            <a:off x="0" y="476250"/>
            <a:ext cx="9144000" cy="6381750"/>
          </a:xfrm>
        </p:spPr>
        <p:txBody>
          <a:bodyPr/>
          <a:lstStyle/>
          <a:p>
            <a:pPr marL="0" indent="0">
              <a:buFontTx/>
              <a:buNone/>
              <a:defRPr/>
            </a:pPr>
            <a:endParaRPr lang="fr-CH" sz="800" dirty="0">
              <a:solidFill>
                <a:srgbClr val="002060"/>
              </a:solidFill>
            </a:endParaRPr>
          </a:p>
          <a:p>
            <a:pPr>
              <a:defRPr/>
            </a:pPr>
            <a:r>
              <a:rPr lang="fr-CH" sz="2800" dirty="0">
                <a:solidFill>
                  <a:srgbClr val="002060"/>
                </a:solidFill>
              </a:rPr>
              <a:t>Elle se définit comme :</a:t>
            </a:r>
          </a:p>
          <a:p>
            <a:pPr marL="0" indent="0">
              <a:buFontTx/>
              <a:buNone/>
              <a:defRPr/>
            </a:pPr>
            <a:endParaRPr lang="fr-CH" sz="800" dirty="0">
              <a:solidFill>
                <a:srgbClr val="002060"/>
              </a:solidFill>
            </a:endParaRPr>
          </a:p>
          <a:p>
            <a:pPr lvl="1" algn="just">
              <a:defRPr/>
            </a:pPr>
            <a:r>
              <a:rPr lang="fr-CH" dirty="0">
                <a:solidFill>
                  <a:srgbClr val="002060"/>
                </a:solidFill>
              </a:rPr>
              <a:t>Le processus par lequel les êtres humains, individuellement ou collectivement, génèrent dans leurs pensées toutes sortes de techniques, de produits, de procédés, d’idées ou de connaissances qu’ils vont ensuite matérialiser dans le monde physique pour satisfaire leurs besoins fondamentaux</a:t>
            </a:r>
            <a:endParaRPr lang="fr-FR" sz="2800" dirty="0">
              <a:solidFill>
                <a:srgbClr val="002060"/>
              </a:solidFill>
            </a:endParaRPr>
          </a:p>
          <a:p>
            <a:pPr marL="457200" lvl="1" indent="0" algn="just">
              <a:buFontTx/>
              <a:buNone/>
              <a:defRPr/>
            </a:pPr>
            <a:endParaRPr lang="fr-CH" sz="800" dirty="0">
              <a:solidFill>
                <a:srgbClr val="002060"/>
              </a:solidFill>
            </a:endParaRPr>
          </a:p>
          <a:p>
            <a:pPr lvl="1" algn="just">
              <a:defRPr/>
            </a:pPr>
            <a:r>
              <a:rPr lang="fr-CH" dirty="0">
                <a:solidFill>
                  <a:srgbClr val="002060"/>
                </a:solidFill>
              </a:rPr>
              <a:t>La capacité des êtres humains d’exprimer les fruits de leur imagination dans le monde </a:t>
            </a:r>
            <a:r>
              <a:rPr lang="fr-CH" i="1" dirty="0">
                <a:solidFill>
                  <a:srgbClr val="002060"/>
                </a:solidFill>
              </a:rPr>
              <a:t>visible</a:t>
            </a:r>
            <a:r>
              <a:rPr lang="fr-CH" dirty="0">
                <a:solidFill>
                  <a:srgbClr val="002060"/>
                </a:solidFill>
              </a:rPr>
              <a:t> au travers de la transformation des ressources naturelles ou de la masse des connaissances existantes</a:t>
            </a:r>
          </a:p>
          <a:p>
            <a:pPr marL="457200" lvl="1" indent="0">
              <a:buNone/>
              <a:defRPr/>
            </a:pPr>
            <a:endParaRPr lang="fr-CH" sz="800" dirty="0">
              <a:solidFill>
                <a:srgbClr val="002060"/>
              </a:solidFill>
            </a:endParaRPr>
          </a:p>
          <a:p>
            <a:pPr lvl="1">
              <a:defRPr/>
            </a:pPr>
            <a:r>
              <a:rPr lang="fr-CH" dirty="0">
                <a:solidFill>
                  <a:srgbClr val="002060"/>
                </a:solidFill>
              </a:rPr>
              <a:t>Elle est le moyen par lequel une société peut matérialiser ses intelligences multiples</a:t>
            </a:r>
            <a:endParaRPr lang="en-US" dirty="0">
              <a:solidFill>
                <a:srgbClr val="002060"/>
              </a:solidFill>
            </a:endParaRPr>
          </a:p>
          <a:p>
            <a:pPr marL="0" indent="0">
              <a:buNone/>
              <a:defRPr/>
            </a:pPr>
            <a:endParaRPr lang="en-US" sz="2800" dirty="0">
              <a:solidFill>
                <a:srgbClr val="002060"/>
              </a:solidFill>
            </a:endParaRPr>
          </a:p>
          <a:p>
            <a:pPr marL="0" indent="0">
              <a:buFontTx/>
              <a:buNone/>
              <a:defRPr/>
            </a:pPr>
            <a:r>
              <a:rPr lang="fr-CH" sz="3600" dirty="0"/>
              <a:t> </a:t>
            </a:r>
            <a:endParaRPr lang="en-US" sz="3600" dirty="0"/>
          </a:p>
          <a:p>
            <a:pPr marL="0" indent="0">
              <a:buFontTx/>
              <a:buNone/>
              <a:defRPr/>
            </a:pPr>
            <a:r>
              <a:rPr lang="fr-CH" dirty="0"/>
              <a:t> </a:t>
            </a:r>
            <a:endParaRPr lang="en-US" dirty="0"/>
          </a:p>
          <a:p>
            <a:pPr>
              <a:defRPr/>
            </a:pP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70BBE-2D64-4E14-1FF8-27B4BB19E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80C98-0CA0-7AAC-CAED-09DCA9515744}"/>
              </a:ext>
            </a:extLst>
          </p:cNvPr>
          <p:cNvSpPr>
            <a:spLocks noGrp="1"/>
          </p:cNvSpPr>
          <p:nvPr>
            <p:ph type="title"/>
          </p:nvPr>
        </p:nvSpPr>
        <p:spPr>
          <a:xfrm>
            <a:off x="0" y="0"/>
            <a:ext cx="9108504" cy="548680"/>
          </a:xfrm>
        </p:spPr>
        <p:txBody>
          <a:bodyPr/>
          <a:lstStyle/>
          <a:p>
            <a:r>
              <a:rPr lang="fr-FR" sz="2400" dirty="0"/>
              <a:t>Résumé simple (tailles d’usines)</a:t>
            </a:r>
            <a:endParaRPr lang="en-US" sz="2400" dirty="0"/>
          </a:p>
        </p:txBody>
      </p:sp>
      <p:sp>
        <p:nvSpPr>
          <p:cNvPr id="3" name="Content Placeholder 2">
            <a:extLst>
              <a:ext uri="{FF2B5EF4-FFF2-40B4-BE49-F238E27FC236}">
                <a16:creationId xmlns:a16="http://schemas.microsoft.com/office/drawing/2014/main" id="{CE6A79BF-7284-5B40-ED0F-D0ACA9CE7036}"/>
              </a:ext>
            </a:extLst>
          </p:cNvPr>
          <p:cNvSpPr>
            <a:spLocks noGrp="1"/>
          </p:cNvSpPr>
          <p:nvPr>
            <p:ph idx="1"/>
          </p:nvPr>
        </p:nvSpPr>
        <p:spPr>
          <a:xfrm>
            <a:off x="107504" y="692696"/>
            <a:ext cx="9036496" cy="6120679"/>
          </a:xfrm>
        </p:spPr>
        <p:txBody>
          <a:bodyPr/>
          <a:lstStyle/>
          <a:p>
            <a:r>
              <a:rPr lang="en-US" b="1" dirty="0" err="1">
                <a:solidFill>
                  <a:srgbClr val="002060"/>
                </a:solidFill>
              </a:rPr>
              <a:t>Niveau</a:t>
            </a:r>
            <a:r>
              <a:rPr lang="en-US" dirty="0">
                <a:solidFill>
                  <a:srgbClr val="002060"/>
                </a:solidFill>
              </a:rPr>
              <a:t>			</a:t>
            </a:r>
            <a:r>
              <a:rPr lang="en-US" b="1" dirty="0" err="1">
                <a:solidFill>
                  <a:srgbClr val="002060"/>
                </a:solidFill>
              </a:rPr>
              <a:t>Capacité</a:t>
            </a:r>
            <a:r>
              <a:rPr lang="en-US" dirty="0">
                <a:solidFill>
                  <a:srgbClr val="002060"/>
                </a:solidFill>
              </a:rPr>
              <a:t>			</a:t>
            </a:r>
            <a:r>
              <a:rPr lang="en-US" b="1" dirty="0">
                <a:solidFill>
                  <a:srgbClr val="002060"/>
                </a:solidFill>
              </a:rPr>
              <a:t>Invest.</a:t>
            </a:r>
          </a:p>
          <a:p>
            <a:pPr marL="0" indent="0">
              <a:buNone/>
            </a:pPr>
            <a:endParaRPr lang="en-US" dirty="0">
              <a:solidFill>
                <a:srgbClr val="002060"/>
              </a:solidFill>
            </a:endParaRPr>
          </a:p>
          <a:p>
            <a:r>
              <a:rPr lang="en-US" dirty="0">
                <a:solidFill>
                  <a:srgbClr val="002060"/>
                </a:solidFill>
              </a:rPr>
              <a:t>Petite			1-5t/j				40k-120k$</a:t>
            </a:r>
          </a:p>
          <a:p>
            <a:endParaRPr lang="en-US" dirty="0">
              <a:solidFill>
                <a:srgbClr val="002060"/>
              </a:solidFill>
            </a:endParaRPr>
          </a:p>
          <a:p>
            <a:r>
              <a:rPr lang="en-US" dirty="0">
                <a:solidFill>
                  <a:srgbClr val="002060"/>
                </a:solidFill>
              </a:rPr>
              <a:t>Moyenne			10-50t/jour		        500k-1,5M$</a:t>
            </a:r>
          </a:p>
          <a:p>
            <a:endParaRPr lang="en-US" dirty="0">
              <a:solidFill>
                <a:srgbClr val="002060"/>
              </a:solidFill>
            </a:endParaRPr>
          </a:p>
          <a:p>
            <a:r>
              <a:rPr lang="en-US" dirty="0">
                <a:solidFill>
                  <a:srgbClr val="002060"/>
                </a:solidFill>
              </a:rPr>
              <a:t>Grande			100+t/j		         5M – 20 M$</a:t>
            </a:r>
          </a:p>
          <a:p>
            <a:pPr marL="0" indent="0">
              <a:buNone/>
            </a:pPr>
            <a:endParaRPr lang="en-US" dirty="0">
              <a:solidFill>
                <a:srgbClr val="002060"/>
              </a:solidFill>
            </a:endParaRPr>
          </a:p>
          <a:p>
            <a:r>
              <a:rPr lang="en-US" dirty="0">
                <a:solidFill>
                  <a:srgbClr val="002060"/>
                </a:solidFill>
              </a:rPr>
              <a:t>Pour la RDC, je </a:t>
            </a:r>
            <a:r>
              <a:rPr lang="en-US" dirty="0" err="1">
                <a:solidFill>
                  <a:srgbClr val="002060"/>
                </a:solidFill>
              </a:rPr>
              <a:t>conseille</a:t>
            </a:r>
            <a:r>
              <a:rPr lang="en-US" dirty="0">
                <a:solidFill>
                  <a:srgbClr val="002060"/>
                </a:solidFill>
              </a:rPr>
              <a:t> de </a:t>
            </a:r>
            <a:r>
              <a:rPr lang="en-US" dirty="0" err="1">
                <a:solidFill>
                  <a:srgbClr val="002060"/>
                </a:solidFill>
              </a:rPr>
              <a:t>suivre</a:t>
            </a:r>
            <a:r>
              <a:rPr lang="en-US" dirty="0">
                <a:solidFill>
                  <a:srgbClr val="002060"/>
                </a:solidFill>
              </a:rPr>
              <a:t> trois étapes: 1) petite unite rentable; 2) </a:t>
            </a:r>
            <a:r>
              <a:rPr lang="en-US" dirty="0" err="1">
                <a:solidFill>
                  <a:srgbClr val="002060"/>
                </a:solidFill>
              </a:rPr>
              <a:t>réinvestir</a:t>
            </a:r>
            <a:r>
              <a:rPr lang="en-US" dirty="0">
                <a:solidFill>
                  <a:srgbClr val="002060"/>
                </a:solidFill>
              </a:rPr>
              <a:t> pour </a:t>
            </a:r>
            <a:r>
              <a:rPr lang="en-US" dirty="0" err="1">
                <a:solidFill>
                  <a:srgbClr val="002060"/>
                </a:solidFill>
              </a:rPr>
              <a:t>usine</a:t>
            </a:r>
            <a:r>
              <a:rPr lang="en-US" dirty="0">
                <a:solidFill>
                  <a:srgbClr val="002060"/>
                </a:solidFill>
              </a:rPr>
              <a:t> </a:t>
            </a:r>
            <a:r>
              <a:rPr lang="en-US" dirty="0" err="1">
                <a:solidFill>
                  <a:srgbClr val="002060"/>
                </a:solidFill>
              </a:rPr>
              <a:t>moyenne</a:t>
            </a:r>
            <a:r>
              <a:rPr lang="en-US" dirty="0">
                <a:solidFill>
                  <a:srgbClr val="002060"/>
                </a:solidFill>
              </a:rPr>
              <a:t> ; 3) </a:t>
            </a:r>
            <a:r>
              <a:rPr lang="en-US" dirty="0" err="1">
                <a:solidFill>
                  <a:srgbClr val="002060"/>
                </a:solidFill>
              </a:rPr>
              <a:t>industrialisation</a:t>
            </a:r>
            <a:endParaRPr lang="en-US" dirty="0">
              <a:solidFill>
                <a:srgbClr val="002060"/>
              </a:solidFill>
            </a:endParaRPr>
          </a:p>
          <a:p>
            <a:r>
              <a:rPr lang="en-US" dirty="0">
                <a:solidFill>
                  <a:srgbClr val="002060"/>
                </a:solidFill>
              </a:rPr>
              <a:t>N.B. Les </a:t>
            </a:r>
            <a:r>
              <a:rPr lang="en-US" dirty="0" err="1">
                <a:solidFill>
                  <a:srgbClr val="002060"/>
                </a:solidFill>
              </a:rPr>
              <a:t>vrais</a:t>
            </a:r>
            <a:r>
              <a:rPr lang="en-US" dirty="0">
                <a:solidFill>
                  <a:srgbClr val="002060"/>
                </a:solidFill>
              </a:rPr>
              <a:t> </a:t>
            </a:r>
            <a:r>
              <a:rPr lang="en-US" dirty="0" err="1">
                <a:solidFill>
                  <a:srgbClr val="002060"/>
                </a:solidFill>
              </a:rPr>
              <a:t>facteurs</a:t>
            </a:r>
            <a:r>
              <a:rPr lang="en-US" dirty="0">
                <a:solidFill>
                  <a:srgbClr val="002060"/>
                </a:solidFill>
              </a:rPr>
              <a:t> du succès: Pas </a:t>
            </a:r>
            <a:r>
              <a:rPr lang="en-US" dirty="0" err="1">
                <a:solidFill>
                  <a:srgbClr val="002060"/>
                </a:solidFill>
              </a:rPr>
              <a:t>seulement</a:t>
            </a:r>
            <a:r>
              <a:rPr lang="en-US" dirty="0">
                <a:solidFill>
                  <a:srgbClr val="002060"/>
                </a:solidFill>
              </a:rPr>
              <a:t> </a:t>
            </a:r>
            <a:r>
              <a:rPr lang="en-US" dirty="0" err="1">
                <a:solidFill>
                  <a:srgbClr val="002060"/>
                </a:solidFill>
              </a:rPr>
              <a:t>l’argent</a:t>
            </a:r>
            <a:r>
              <a:rPr lang="en-US" dirty="0">
                <a:solidFill>
                  <a:srgbClr val="002060"/>
                </a:solidFill>
              </a:rPr>
              <a:t>, </a:t>
            </a:r>
            <a:r>
              <a:rPr lang="en-US" dirty="0" err="1">
                <a:solidFill>
                  <a:srgbClr val="002060"/>
                </a:solidFill>
              </a:rPr>
              <a:t>mais</a:t>
            </a:r>
            <a:r>
              <a:rPr lang="en-US" dirty="0">
                <a:solidFill>
                  <a:srgbClr val="002060"/>
                </a:solidFill>
              </a:rPr>
              <a:t> </a:t>
            </a:r>
            <a:r>
              <a:rPr lang="en-US" dirty="0" err="1">
                <a:solidFill>
                  <a:srgbClr val="002060"/>
                </a:solidFill>
              </a:rPr>
              <a:t>d’abord</a:t>
            </a:r>
            <a:r>
              <a:rPr lang="en-US" dirty="0">
                <a:solidFill>
                  <a:srgbClr val="002060"/>
                </a:solidFill>
              </a:rPr>
              <a:t> </a:t>
            </a:r>
            <a:r>
              <a:rPr lang="en-US" dirty="0" err="1">
                <a:solidFill>
                  <a:srgbClr val="002060"/>
                </a:solidFill>
              </a:rPr>
              <a:t>l’énergie</a:t>
            </a:r>
            <a:r>
              <a:rPr lang="en-US" dirty="0">
                <a:solidFill>
                  <a:srgbClr val="002060"/>
                </a:solidFill>
              </a:rPr>
              <a:t> (E), </a:t>
            </a:r>
            <a:r>
              <a:rPr lang="en-US" dirty="0" err="1">
                <a:solidFill>
                  <a:srgbClr val="002060"/>
                </a:solidFill>
              </a:rPr>
              <a:t>l’approvisionnement</a:t>
            </a:r>
            <a:r>
              <a:rPr lang="en-US" dirty="0">
                <a:solidFill>
                  <a:srgbClr val="002060"/>
                </a:solidFill>
              </a:rPr>
              <a:t> </a:t>
            </a:r>
            <a:r>
              <a:rPr lang="en-US" dirty="0" err="1">
                <a:solidFill>
                  <a:srgbClr val="002060"/>
                </a:solidFill>
              </a:rPr>
              <a:t>en</a:t>
            </a:r>
            <a:r>
              <a:rPr lang="en-US" dirty="0">
                <a:solidFill>
                  <a:srgbClr val="002060"/>
                </a:solidFill>
              </a:rPr>
              <a:t> manioc (M), le transport (C) pour </a:t>
            </a:r>
            <a:r>
              <a:rPr lang="en-US" dirty="0" err="1">
                <a:solidFill>
                  <a:srgbClr val="002060"/>
                </a:solidFill>
              </a:rPr>
              <a:t>accéder</a:t>
            </a:r>
            <a:r>
              <a:rPr lang="en-US" dirty="0">
                <a:solidFill>
                  <a:srgbClr val="002060"/>
                </a:solidFill>
              </a:rPr>
              <a:t> au </a:t>
            </a:r>
            <a:r>
              <a:rPr lang="en-US" dirty="0" err="1">
                <a:solidFill>
                  <a:srgbClr val="002060"/>
                </a:solidFill>
              </a:rPr>
              <a:t>marché</a:t>
            </a:r>
            <a:r>
              <a:rPr lang="en-US" dirty="0">
                <a:solidFill>
                  <a:srgbClr val="002060"/>
                </a:solidFill>
              </a:rPr>
              <a:t> (E=MC</a:t>
            </a:r>
          </a:p>
        </p:txBody>
      </p:sp>
    </p:spTree>
    <p:extLst>
      <p:ext uri="{BB962C8B-B14F-4D97-AF65-F5344CB8AC3E}">
        <p14:creationId xmlns:p14="http://schemas.microsoft.com/office/powerpoint/2010/main" val="34449529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04C3B-4CF7-E306-3913-6D02147015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E5275-A982-90D5-C554-C5372FD12233}"/>
              </a:ext>
            </a:extLst>
          </p:cNvPr>
          <p:cNvSpPr>
            <a:spLocks noGrp="1"/>
          </p:cNvSpPr>
          <p:nvPr>
            <p:ph type="title"/>
          </p:nvPr>
        </p:nvSpPr>
        <p:spPr>
          <a:xfrm>
            <a:off x="0" y="0"/>
            <a:ext cx="9108504" cy="548680"/>
          </a:xfrm>
        </p:spPr>
        <p:txBody>
          <a:bodyPr/>
          <a:lstStyle/>
          <a:p>
            <a:r>
              <a:rPr lang="fr-FR" sz="2400" b="1" dirty="0">
                <a:solidFill>
                  <a:srgbClr val="002060"/>
                </a:solidFill>
              </a:rPr>
              <a:t>Conclusion directe</a:t>
            </a:r>
          </a:p>
        </p:txBody>
      </p:sp>
      <p:sp>
        <p:nvSpPr>
          <p:cNvPr id="3" name="Content Placeholder 2">
            <a:extLst>
              <a:ext uri="{FF2B5EF4-FFF2-40B4-BE49-F238E27FC236}">
                <a16:creationId xmlns:a16="http://schemas.microsoft.com/office/drawing/2014/main" id="{A7DF03D3-250E-180A-0FAE-520139960C2F}"/>
              </a:ext>
            </a:extLst>
          </p:cNvPr>
          <p:cNvSpPr>
            <a:spLocks noGrp="1"/>
          </p:cNvSpPr>
          <p:nvPr>
            <p:ph idx="1"/>
          </p:nvPr>
        </p:nvSpPr>
        <p:spPr>
          <a:xfrm>
            <a:off x="107504" y="692696"/>
            <a:ext cx="9036496" cy="6120679"/>
          </a:xfrm>
        </p:spPr>
        <p:txBody>
          <a:bodyPr/>
          <a:lstStyle/>
          <a:p>
            <a:r>
              <a:rPr lang="fr-FR" sz="3600" dirty="0">
                <a:solidFill>
                  <a:srgbClr val="002060"/>
                </a:solidFill>
              </a:rPr>
              <a:t>Oui, on peut démarrer avec :</a:t>
            </a:r>
          </a:p>
          <a:p>
            <a:r>
              <a:rPr lang="fr-FR" sz="3600" b="1" dirty="0">
                <a:solidFill>
                  <a:srgbClr val="002060"/>
                </a:solidFill>
              </a:rPr>
              <a:t>50 000 $ (petite usine rentable)</a:t>
            </a:r>
            <a:r>
              <a:rPr lang="fr-FR" sz="3600" dirty="0">
                <a:solidFill>
                  <a:srgbClr val="002060"/>
                </a:solidFill>
              </a:rPr>
              <a:t> </a:t>
            </a:r>
          </a:p>
          <a:p>
            <a:r>
              <a:rPr lang="fr-FR" sz="3600" dirty="0">
                <a:solidFill>
                  <a:srgbClr val="002060"/>
                </a:solidFill>
              </a:rPr>
              <a:t>Et monter jusqu’à :</a:t>
            </a:r>
          </a:p>
          <a:p>
            <a:r>
              <a:rPr lang="fr-FR" sz="3600" b="1" dirty="0">
                <a:solidFill>
                  <a:srgbClr val="002060"/>
                </a:solidFill>
              </a:rPr>
              <a:t>plusieurs millions (industrie)</a:t>
            </a:r>
            <a:r>
              <a:rPr lang="fr-FR" sz="3600" dirty="0">
                <a:solidFill>
                  <a:srgbClr val="002060"/>
                </a:solidFill>
              </a:rPr>
              <a:t> </a:t>
            </a:r>
          </a:p>
          <a:p>
            <a:r>
              <a:rPr lang="fr-FR" sz="3600" dirty="0">
                <a:solidFill>
                  <a:srgbClr val="002060"/>
                </a:solidFill>
              </a:rPr>
              <a:t>Le plus important :</a:t>
            </a:r>
            <a:br>
              <a:rPr lang="fr-FR" sz="3600" dirty="0">
                <a:solidFill>
                  <a:srgbClr val="002060"/>
                </a:solidFill>
              </a:rPr>
            </a:br>
            <a:r>
              <a:rPr lang="fr-FR" sz="3600" dirty="0">
                <a:solidFill>
                  <a:srgbClr val="002060"/>
                </a:solidFill>
              </a:rPr>
              <a:t>➡️ </a:t>
            </a:r>
            <a:r>
              <a:rPr lang="fr-FR" sz="3600" b="1" dirty="0">
                <a:solidFill>
                  <a:srgbClr val="002060"/>
                </a:solidFill>
              </a:rPr>
              <a:t>commencer petit, </a:t>
            </a:r>
            <a:r>
              <a:rPr lang="fr-FR" sz="3600" b="1" dirty="0" err="1">
                <a:solidFill>
                  <a:srgbClr val="002060"/>
                </a:solidFill>
              </a:rPr>
              <a:t>scaler</a:t>
            </a:r>
            <a:r>
              <a:rPr lang="fr-FR" sz="3600" b="1" dirty="0">
                <a:solidFill>
                  <a:srgbClr val="002060"/>
                </a:solidFill>
              </a:rPr>
              <a:t> intelligemment</a:t>
            </a:r>
            <a:endParaRPr lang="fr-FR" sz="3600" dirty="0">
              <a:solidFill>
                <a:srgbClr val="002060"/>
              </a:solidFill>
            </a:endParaRPr>
          </a:p>
        </p:txBody>
      </p:sp>
    </p:spTree>
    <p:extLst>
      <p:ext uri="{BB962C8B-B14F-4D97-AF65-F5344CB8AC3E}">
        <p14:creationId xmlns:p14="http://schemas.microsoft.com/office/powerpoint/2010/main" val="6232791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D8FC-688F-B4B9-1735-305BB5D9BAB4}"/>
              </a:ext>
            </a:extLst>
          </p:cNvPr>
          <p:cNvSpPr>
            <a:spLocks noGrp="1"/>
          </p:cNvSpPr>
          <p:nvPr>
            <p:ph type="title" sz="quarter"/>
          </p:nvPr>
        </p:nvSpPr>
        <p:spPr/>
        <p:txBody>
          <a:bodyPr/>
          <a:lstStyle/>
          <a:p>
            <a:r>
              <a:rPr lang="en-US" dirty="0"/>
              <a:t>Aliment pour le </a:t>
            </a:r>
            <a:r>
              <a:rPr lang="en-US" dirty="0" err="1"/>
              <a:t>bétail</a:t>
            </a:r>
            <a:r>
              <a:rPr lang="en-US" dirty="0"/>
              <a:t>, Couscous </a:t>
            </a:r>
            <a:r>
              <a:rPr lang="en-US" dirty="0" err="1"/>
              <a:t>Attiéké</a:t>
            </a:r>
            <a:r>
              <a:rPr lang="en-US" dirty="0"/>
              <a:t> </a:t>
            </a:r>
            <a:r>
              <a:rPr lang="en-US" dirty="0" err="1"/>
              <a:t>en</a:t>
            </a:r>
            <a:r>
              <a:rPr lang="en-US" dirty="0"/>
              <a:t> Côte d’Ivoire)</a:t>
            </a:r>
          </a:p>
        </p:txBody>
      </p:sp>
      <p:pic>
        <p:nvPicPr>
          <p:cNvPr id="4098" name="Picture 2">
            <a:extLst>
              <a:ext uri="{FF2B5EF4-FFF2-40B4-BE49-F238E27FC236}">
                <a16:creationId xmlns:a16="http://schemas.microsoft.com/office/drawing/2014/main" id="{C4ED189D-3B1D-A83F-FD6A-AF1B943B9212}"/>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71600" y="1773238"/>
            <a:ext cx="2555031" cy="18717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C14CCC8-6A55-44B3-1CAC-4C51FBCA3747}"/>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648200" y="1813719"/>
            <a:ext cx="3236168" cy="20193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attiéké (semoule de manioc)">
            <a:extLst>
              <a:ext uri="{FF2B5EF4-FFF2-40B4-BE49-F238E27FC236}">
                <a16:creationId xmlns:a16="http://schemas.microsoft.com/office/drawing/2014/main" id="{7CBE87B8-8790-3708-EF4F-B04C2A7B2449}"/>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1243012" y="415210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ouscous de manioc – 300 g">
            <a:extLst>
              <a:ext uri="{FF2B5EF4-FFF2-40B4-BE49-F238E27FC236}">
                <a16:creationId xmlns:a16="http://schemas.microsoft.com/office/drawing/2014/main" id="{03B6DABA-435C-82AC-CBBB-CA22341F5946}"/>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5148064" y="4025901"/>
            <a:ext cx="1872208" cy="197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0632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9B39-7C55-CF5C-AF87-7E4A2CEF8DA9}"/>
              </a:ext>
            </a:extLst>
          </p:cNvPr>
          <p:cNvSpPr>
            <a:spLocks noGrp="1"/>
          </p:cNvSpPr>
          <p:nvPr>
            <p:ph type="title"/>
          </p:nvPr>
        </p:nvSpPr>
        <p:spPr/>
        <p:txBody>
          <a:bodyPr/>
          <a:lstStyle/>
          <a:p>
            <a:r>
              <a:rPr lang="en-US" dirty="0"/>
              <a:t>La </a:t>
            </a:r>
            <a:r>
              <a:rPr lang="en-US" dirty="0" err="1"/>
              <a:t>Banane</a:t>
            </a:r>
            <a:r>
              <a:rPr lang="en-US" dirty="0"/>
              <a:t> Plantin</a:t>
            </a:r>
          </a:p>
        </p:txBody>
      </p:sp>
      <p:sp>
        <p:nvSpPr>
          <p:cNvPr id="3" name="Content Placeholder 2">
            <a:extLst>
              <a:ext uri="{FF2B5EF4-FFF2-40B4-BE49-F238E27FC236}">
                <a16:creationId xmlns:a16="http://schemas.microsoft.com/office/drawing/2014/main" id="{E4ACC3AA-5C21-72EA-6F0D-05AE3955A750}"/>
              </a:ext>
            </a:extLst>
          </p:cNvPr>
          <p:cNvSpPr>
            <a:spLocks noGrp="1"/>
          </p:cNvSpPr>
          <p:nvPr>
            <p:ph idx="1"/>
          </p:nvPr>
        </p:nvSpPr>
        <p:spPr/>
        <p:txBody>
          <a:bodyPr/>
          <a:lstStyle/>
          <a:p>
            <a:r>
              <a:rPr lang="en-US" dirty="0" err="1">
                <a:solidFill>
                  <a:srgbClr val="002060"/>
                </a:solidFill>
              </a:rPr>
              <a:t>Selon</a:t>
            </a:r>
            <a:r>
              <a:rPr lang="en-US" dirty="0">
                <a:solidFill>
                  <a:srgbClr val="002060"/>
                </a:solidFill>
              </a:rPr>
              <a:t> la FAO, le Congo (RDC) est le premier </a:t>
            </a:r>
            <a:r>
              <a:rPr lang="en-US" dirty="0" err="1">
                <a:solidFill>
                  <a:srgbClr val="002060"/>
                </a:solidFill>
              </a:rPr>
              <a:t>producteur</a:t>
            </a:r>
            <a:r>
              <a:rPr lang="en-US" dirty="0">
                <a:solidFill>
                  <a:srgbClr val="002060"/>
                </a:solidFill>
              </a:rPr>
              <a:t> </a:t>
            </a:r>
            <a:r>
              <a:rPr lang="en-US" dirty="0" err="1">
                <a:solidFill>
                  <a:srgbClr val="002060"/>
                </a:solidFill>
              </a:rPr>
              <a:t>mondial</a:t>
            </a:r>
            <a:r>
              <a:rPr lang="en-US" dirty="0">
                <a:solidFill>
                  <a:srgbClr val="002060"/>
                </a:solidFill>
              </a:rPr>
              <a:t> de banana plantain</a:t>
            </a:r>
          </a:p>
          <a:p>
            <a:r>
              <a:rPr lang="en-US" dirty="0">
                <a:solidFill>
                  <a:srgbClr val="002060"/>
                </a:solidFill>
              </a:rPr>
              <a:t>Près de 5 millions de </a:t>
            </a:r>
            <a:r>
              <a:rPr lang="en-US" dirty="0" err="1">
                <a:solidFill>
                  <a:srgbClr val="002060"/>
                </a:solidFill>
              </a:rPr>
              <a:t>tonnes</a:t>
            </a:r>
            <a:r>
              <a:rPr lang="en-US" dirty="0">
                <a:solidFill>
                  <a:srgbClr val="002060"/>
                </a:solidFill>
              </a:rPr>
              <a:t> par an (production </a:t>
            </a:r>
            <a:r>
              <a:rPr lang="en-US" dirty="0" err="1">
                <a:solidFill>
                  <a:srgbClr val="002060"/>
                </a:solidFill>
              </a:rPr>
              <a:t>nationale</a:t>
            </a:r>
            <a:r>
              <a:rPr lang="en-US" dirty="0">
                <a:solidFill>
                  <a:srgbClr val="002060"/>
                </a:solidFill>
              </a:rPr>
              <a:t> </a:t>
            </a:r>
            <a:r>
              <a:rPr lang="en-US" dirty="0" err="1">
                <a:solidFill>
                  <a:srgbClr val="002060"/>
                </a:solidFill>
              </a:rPr>
              <a:t>réelle</a:t>
            </a:r>
            <a:r>
              <a:rPr lang="en-US" dirty="0">
                <a:solidFill>
                  <a:srgbClr val="002060"/>
                </a:solidFill>
              </a:rPr>
              <a:t>: 4,7 millions de </a:t>
            </a:r>
            <a:r>
              <a:rPr lang="en-US" dirty="0" err="1">
                <a:solidFill>
                  <a:srgbClr val="002060"/>
                </a:solidFill>
              </a:rPr>
              <a:t>tonnes</a:t>
            </a:r>
            <a:r>
              <a:rPr lang="en-US" dirty="0">
                <a:solidFill>
                  <a:srgbClr val="002060"/>
                </a:solidFill>
              </a:rPr>
              <a:t>)</a:t>
            </a:r>
          </a:p>
          <a:p>
            <a:r>
              <a:rPr lang="en-US" dirty="0">
                <a:solidFill>
                  <a:srgbClr val="002060"/>
                </a:solidFill>
              </a:rPr>
              <a:t>La RDC est </a:t>
            </a:r>
            <a:r>
              <a:rPr lang="en-US" dirty="0" err="1">
                <a:solidFill>
                  <a:srgbClr val="002060"/>
                </a:solidFill>
              </a:rPr>
              <a:t>une</a:t>
            </a:r>
            <a:r>
              <a:rPr lang="en-US" dirty="0">
                <a:solidFill>
                  <a:srgbClr val="002060"/>
                </a:solidFill>
              </a:rPr>
              <a:t> </a:t>
            </a:r>
            <a:r>
              <a:rPr lang="en-US" dirty="0" err="1">
                <a:solidFill>
                  <a:srgbClr val="002060"/>
                </a:solidFill>
              </a:rPr>
              <a:t>superpuissance</a:t>
            </a:r>
            <a:r>
              <a:rPr lang="en-US" dirty="0">
                <a:solidFill>
                  <a:srgbClr val="002060"/>
                </a:solidFill>
              </a:rPr>
              <a:t> </a:t>
            </a:r>
            <a:r>
              <a:rPr lang="en-US" dirty="0" err="1">
                <a:solidFill>
                  <a:srgbClr val="002060"/>
                </a:solidFill>
              </a:rPr>
              <a:t>agricole</a:t>
            </a:r>
            <a:r>
              <a:rPr lang="en-US" dirty="0">
                <a:solidFill>
                  <a:srgbClr val="002060"/>
                </a:solidFill>
              </a:rPr>
              <a:t> </a:t>
            </a:r>
            <a:r>
              <a:rPr lang="en-US" dirty="0" err="1">
                <a:solidFill>
                  <a:srgbClr val="002060"/>
                </a:solidFill>
              </a:rPr>
              <a:t>en</a:t>
            </a:r>
            <a:r>
              <a:rPr lang="en-US" dirty="0">
                <a:solidFill>
                  <a:srgbClr val="002060"/>
                </a:solidFill>
              </a:rPr>
              <a:t> plantain, </a:t>
            </a:r>
            <a:r>
              <a:rPr lang="en-US" dirty="0" err="1">
                <a:solidFill>
                  <a:srgbClr val="002060"/>
                </a:solidFill>
              </a:rPr>
              <a:t>mais</a:t>
            </a:r>
            <a:r>
              <a:rPr lang="en-US" dirty="0">
                <a:solidFill>
                  <a:srgbClr val="002060"/>
                </a:solidFill>
              </a:rPr>
              <a:t> le </a:t>
            </a:r>
            <a:r>
              <a:rPr lang="en-US" dirty="0" err="1">
                <a:solidFill>
                  <a:srgbClr val="002060"/>
                </a:solidFill>
              </a:rPr>
              <a:t>vrai</a:t>
            </a:r>
            <a:r>
              <a:rPr lang="en-US" dirty="0">
                <a:solidFill>
                  <a:srgbClr val="002060"/>
                </a:solidFill>
              </a:rPr>
              <a:t> </a:t>
            </a:r>
            <a:r>
              <a:rPr lang="en-US" dirty="0" err="1">
                <a:solidFill>
                  <a:srgbClr val="002060"/>
                </a:solidFill>
              </a:rPr>
              <a:t>potentiel</a:t>
            </a:r>
            <a:r>
              <a:rPr lang="en-US" dirty="0">
                <a:solidFill>
                  <a:srgbClr val="002060"/>
                </a:solidFill>
              </a:rPr>
              <a:t> est encore </a:t>
            </a:r>
            <a:r>
              <a:rPr lang="en-US" dirty="0" err="1">
                <a:solidFill>
                  <a:srgbClr val="002060"/>
                </a:solidFill>
              </a:rPr>
              <a:t>largement</a:t>
            </a:r>
            <a:r>
              <a:rPr lang="en-US" dirty="0">
                <a:solidFill>
                  <a:srgbClr val="002060"/>
                </a:solidFill>
              </a:rPr>
              <a:t> </a:t>
            </a:r>
            <a:r>
              <a:rPr lang="en-US" dirty="0" err="1">
                <a:solidFill>
                  <a:srgbClr val="002060"/>
                </a:solidFill>
              </a:rPr>
              <a:t>inexploité</a:t>
            </a:r>
            <a:r>
              <a:rPr lang="en-US" dirty="0">
                <a:solidFill>
                  <a:srgbClr val="002060"/>
                </a:solidFill>
              </a:rPr>
              <a:t> </a:t>
            </a:r>
            <a:r>
              <a:rPr lang="en-US" dirty="0" err="1">
                <a:solidFill>
                  <a:srgbClr val="002060"/>
                </a:solidFill>
              </a:rPr>
              <a:t>industriellement</a:t>
            </a:r>
            <a:endParaRPr lang="en-US" dirty="0">
              <a:solidFill>
                <a:srgbClr val="002060"/>
              </a:solidFill>
            </a:endParaRPr>
          </a:p>
        </p:txBody>
      </p:sp>
    </p:spTree>
    <p:extLst>
      <p:ext uri="{BB962C8B-B14F-4D97-AF65-F5344CB8AC3E}">
        <p14:creationId xmlns:p14="http://schemas.microsoft.com/office/powerpoint/2010/main" val="17982147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A8BF7-8ACE-C4CA-BAF5-B74687CCB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9CE3B-2818-E5CE-75BE-B9BCEA1402F2}"/>
              </a:ext>
            </a:extLst>
          </p:cNvPr>
          <p:cNvSpPr>
            <a:spLocks noGrp="1"/>
          </p:cNvSpPr>
          <p:nvPr>
            <p:ph type="title" sz="quarter"/>
          </p:nvPr>
        </p:nvSpPr>
        <p:spPr>
          <a:xfrm>
            <a:off x="0" y="0"/>
            <a:ext cx="9144000" cy="1417638"/>
          </a:xfrm>
        </p:spPr>
        <p:txBody>
          <a:bodyPr/>
          <a:lstStyle/>
          <a:p>
            <a:r>
              <a:rPr lang="en-US" dirty="0"/>
              <a:t>Farine, Chips, Jus, </a:t>
            </a:r>
            <a:r>
              <a:rPr lang="en-US" dirty="0" err="1"/>
              <a:t>Bière</a:t>
            </a:r>
            <a:r>
              <a:rPr lang="en-US" dirty="0"/>
              <a:t>, Textile, </a:t>
            </a:r>
            <a:r>
              <a:rPr lang="en-US" dirty="0" err="1"/>
              <a:t>Emballage</a:t>
            </a:r>
            <a:r>
              <a:rPr lang="en-US" dirty="0"/>
              <a:t>, Alimentation </a:t>
            </a:r>
            <a:r>
              <a:rPr lang="en-US" dirty="0" err="1"/>
              <a:t>animale</a:t>
            </a:r>
            <a:r>
              <a:rPr lang="en-US" dirty="0"/>
              <a:t>, </a:t>
            </a:r>
            <a:r>
              <a:rPr lang="en-US" dirty="0" err="1"/>
              <a:t>produit</a:t>
            </a:r>
            <a:r>
              <a:rPr lang="en-US" dirty="0"/>
              <a:t> </a:t>
            </a:r>
            <a:r>
              <a:rPr lang="en-US" dirty="0" err="1"/>
              <a:t>cosmétique</a:t>
            </a:r>
            <a:endParaRPr lang="en-US" dirty="0"/>
          </a:p>
        </p:txBody>
      </p:sp>
      <p:pic>
        <p:nvPicPr>
          <p:cNvPr id="5122" name="Picture 2">
            <a:extLst>
              <a:ext uri="{FF2B5EF4-FFF2-40B4-BE49-F238E27FC236}">
                <a16:creationId xmlns:a16="http://schemas.microsoft.com/office/drawing/2014/main" id="{68C360A4-505C-AC26-21C7-628359486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62" y="1637951"/>
            <a:ext cx="2088231" cy="21002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BC1E6D49-5490-1507-8F5F-EE0055BD0D7F}"/>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979712" y="1637951"/>
            <a:ext cx="2098212" cy="210026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D277B24E-0779-EAFE-F01F-F1537CFCF72C}"/>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4077924" y="1750033"/>
            <a:ext cx="2100262" cy="210026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C1978F28-D9C8-0641-3184-601B859672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2848" y="1722860"/>
            <a:ext cx="2323952" cy="210899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2AF5F1AB-B6A6-E09E-72A3-103E61AB9D73}"/>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bwMode="auto">
          <a:xfrm>
            <a:off x="539552" y="4169917"/>
            <a:ext cx="2302545" cy="192338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B149CD9E-BE2A-34BD-6ABE-D7D26CC77073}"/>
              </a:ext>
            </a:extLst>
          </p:cNvPr>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bwMode="auto">
          <a:xfrm>
            <a:off x="3028818" y="4081475"/>
            <a:ext cx="1822601" cy="210026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30A71D2A-D72E-8C34-9787-414782BF41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7101" y="4057836"/>
            <a:ext cx="2342208" cy="1891444"/>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a:extLst>
              <a:ext uri="{FF2B5EF4-FFF2-40B4-BE49-F238E27FC236}">
                <a16:creationId xmlns:a16="http://schemas.microsoft.com/office/drawing/2014/main" id="{DE361EAD-DBFC-182B-E0C7-E80E1577F9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9308" y="4057836"/>
            <a:ext cx="1804692" cy="189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4884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AB3CD-14A1-7C76-9541-45EE4083B1D2}"/>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C0850811-48AA-FB1C-63EE-B1E0A0880EC5}"/>
              </a:ext>
            </a:extLst>
          </p:cNvPr>
          <p:cNvSpPr>
            <a:spLocks noGrp="1" noChangeArrowheads="1"/>
          </p:cNvSpPr>
          <p:nvPr>
            <p:ph type="title"/>
          </p:nvPr>
        </p:nvSpPr>
        <p:spPr>
          <a:xfrm>
            <a:off x="0" y="0"/>
            <a:ext cx="9144000" cy="404664"/>
          </a:xfrm>
        </p:spPr>
        <p:txBody>
          <a:bodyPr/>
          <a:lstStyle/>
          <a:p>
            <a:pPr algn="ctr" eaLnBrk="1" hangingPunct="1"/>
            <a:r>
              <a:rPr lang="fr-CH" altLang="en-US" sz="2800" dirty="0"/>
              <a:t>PATENTSCOPE: Base de données de l’OMPI</a:t>
            </a:r>
            <a:endParaRPr lang="en-US" altLang="en-US" sz="2800" dirty="0"/>
          </a:p>
        </p:txBody>
      </p:sp>
      <p:sp>
        <p:nvSpPr>
          <p:cNvPr id="14339" name="Rectangle 3">
            <a:extLst>
              <a:ext uri="{FF2B5EF4-FFF2-40B4-BE49-F238E27FC236}">
                <a16:creationId xmlns:a16="http://schemas.microsoft.com/office/drawing/2014/main" id="{DFD65A18-8989-986B-37DC-1084EE033A54}"/>
              </a:ext>
            </a:extLst>
          </p:cNvPr>
          <p:cNvSpPr>
            <a:spLocks noGrp="1" noChangeArrowheads="1"/>
          </p:cNvSpPr>
          <p:nvPr>
            <p:ph type="body" idx="1"/>
          </p:nvPr>
        </p:nvSpPr>
        <p:spPr>
          <a:xfrm>
            <a:off x="0" y="549275"/>
            <a:ext cx="9144000" cy="6308725"/>
          </a:xfrm>
        </p:spPr>
        <p:txBody>
          <a:bodyPr/>
          <a:lstStyle/>
          <a:p>
            <a:pPr eaLnBrk="1" hangingPunct="1">
              <a:lnSpc>
                <a:spcPct val="80000"/>
              </a:lnSpc>
            </a:pPr>
            <a:r>
              <a:rPr lang="fr-CH" altLang="en-US" sz="2000" dirty="0">
                <a:solidFill>
                  <a:srgbClr val="002060"/>
                </a:solidFill>
              </a:rPr>
              <a:t> </a:t>
            </a:r>
            <a:r>
              <a:rPr lang="fr-CH" altLang="en-US" sz="2000" b="1" dirty="0">
                <a:solidFill>
                  <a:srgbClr val="002060"/>
                </a:solidFill>
              </a:rPr>
              <a:t>Les 130 millions de technologies</a:t>
            </a:r>
          </a:p>
          <a:p>
            <a:pPr eaLnBrk="1" hangingPunct="1">
              <a:lnSpc>
                <a:spcPct val="80000"/>
              </a:lnSpc>
              <a:buFontTx/>
              <a:buNone/>
            </a:pPr>
            <a:endParaRPr lang="fr-CH" altLang="en-US" sz="1600" dirty="0"/>
          </a:p>
          <a:p>
            <a:pPr lvl="1" eaLnBrk="1" hangingPunct="1">
              <a:lnSpc>
                <a:spcPct val="80000"/>
              </a:lnSpc>
            </a:pPr>
            <a:r>
              <a:rPr lang="en-US" altLang="en-US" sz="1600" b="1" dirty="0">
                <a:solidFill>
                  <a:srgbClr val="C00000"/>
                </a:solidFill>
              </a:rPr>
              <a:t>SECTION A </a:t>
            </a:r>
            <a:r>
              <a:rPr lang="en-US" altLang="en-US" sz="1600" b="1" dirty="0">
                <a:solidFill>
                  <a:srgbClr val="002060"/>
                </a:solidFill>
              </a:rPr>
              <a:t>— NECCESITES COURANTES DE LA VIE </a:t>
            </a:r>
            <a:r>
              <a:rPr lang="en-US" altLang="en-US" sz="1600" dirty="0">
                <a:solidFill>
                  <a:srgbClr val="002060"/>
                </a:solidFill>
              </a:rPr>
              <a:t>(</a:t>
            </a:r>
            <a:r>
              <a:rPr lang="en-US" altLang="en-US" sz="1600" dirty="0" err="1">
                <a:solidFill>
                  <a:srgbClr val="002060"/>
                </a:solidFill>
              </a:rPr>
              <a:t>produits</a:t>
            </a:r>
            <a:r>
              <a:rPr lang="en-US" altLang="en-US" sz="1600" dirty="0">
                <a:solidFill>
                  <a:srgbClr val="002060"/>
                </a:solidFill>
              </a:rPr>
              <a:t> et </a:t>
            </a:r>
            <a:r>
              <a:rPr lang="en-US" altLang="en-US" sz="1600" dirty="0" err="1">
                <a:solidFill>
                  <a:srgbClr val="002060"/>
                </a:solidFill>
              </a:rPr>
              <a:t>procédés</a:t>
            </a:r>
            <a:r>
              <a:rPr lang="en-US" altLang="en-US" sz="1600" dirty="0">
                <a:solidFill>
                  <a:srgbClr val="002060"/>
                </a:solidFill>
              </a:rPr>
              <a:t> </a:t>
            </a:r>
            <a:r>
              <a:rPr lang="en-US" altLang="en-US" sz="1600" dirty="0" err="1">
                <a:solidFill>
                  <a:srgbClr val="002060"/>
                </a:solidFill>
              </a:rPr>
              <a:t>agricoles</a:t>
            </a:r>
            <a:r>
              <a:rPr lang="en-US" altLang="en-US" sz="1600" dirty="0">
                <a:solidFill>
                  <a:srgbClr val="002060"/>
                </a:solidFill>
              </a:rPr>
              <a:t>, </a:t>
            </a:r>
            <a:r>
              <a:rPr lang="en-US" altLang="en-US" sz="1600" dirty="0" err="1">
                <a:solidFill>
                  <a:srgbClr val="002060"/>
                </a:solidFill>
              </a:rPr>
              <a:t>alimentaires</a:t>
            </a:r>
            <a:r>
              <a:rPr lang="en-US" altLang="en-US" sz="1600" dirty="0">
                <a:solidFill>
                  <a:srgbClr val="002060"/>
                </a:solidFill>
              </a:rPr>
              <a:t>, </a:t>
            </a:r>
            <a:r>
              <a:rPr lang="en-US" altLang="en-US" sz="1600" dirty="0" err="1">
                <a:solidFill>
                  <a:srgbClr val="002060"/>
                </a:solidFill>
              </a:rPr>
              <a:t>pharmaceutiques</a:t>
            </a:r>
            <a:r>
              <a:rPr lang="en-US" altLang="en-US" sz="1600" dirty="0">
                <a:solidFill>
                  <a:srgbClr val="002060"/>
                </a:solidFill>
              </a:rPr>
              <a:t> et </a:t>
            </a:r>
            <a:r>
              <a:rPr lang="en-US" altLang="en-US" sz="1600" dirty="0" err="1">
                <a:solidFill>
                  <a:srgbClr val="002060"/>
                </a:solidFill>
              </a:rPr>
              <a:t>cosmétiques</a:t>
            </a:r>
            <a:r>
              <a:rPr lang="en-US" altLang="en-US" sz="1600" dirty="0">
                <a:solidFill>
                  <a:srgbClr val="002060"/>
                </a:solidFill>
              </a:rPr>
              <a:t>): </a:t>
            </a:r>
            <a:r>
              <a:rPr lang="en-US" altLang="en-US" sz="1600" b="1" dirty="0">
                <a:solidFill>
                  <a:srgbClr val="C00000"/>
                </a:solidFill>
              </a:rPr>
              <a:t>+22 millions de technologies</a:t>
            </a:r>
          </a:p>
          <a:p>
            <a:pPr lvl="1" eaLnBrk="1" hangingPunct="1">
              <a:lnSpc>
                <a:spcPct val="80000"/>
              </a:lnSpc>
              <a:buFontTx/>
              <a:buNone/>
            </a:pPr>
            <a:r>
              <a:rPr lang="en-US" altLang="en-US" sz="1600" dirty="0">
                <a:solidFill>
                  <a:srgbClr val="002060"/>
                </a:solidFill>
              </a:rPr>
              <a:t> </a:t>
            </a:r>
          </a:p>
          <a:p>
            <a:pPr lvl="1" eaLnBrk="1" hangingPunct="1">
              <a:lnSpc>
                <a:spcPct val="80000"/>
              </a:lnSpc>
            </a:pPr>
            <a:r>
              <a:rPr lang="en-US" altLang="en-US" sz="1600" b="1" dirty="0">
                <a:solidFill>
                  <a:srgbClr val="C00000"/>
                </a:solidFill>
              </a:rPr>
              <a:t>SECTION B </a:t>
            </a:r>
            <a:r>
              <a:rPr lang="en-US" altLang="en-US" sz="1600" b="1" dirty="0">
                <a:solidFill>
                  <a:srgbClr val="002060"/>
                </a:solidFill>
              </a:rPr>
              <a:t>— TECHNIQUES INDUSTRIELLES DIVERSES; TRANSPORTS </a:t>
            </a:r>
            <a:r>
              <a:rPr lang="en-US" altLang="en-US" sz="1600" dirty="0">
                <a:solidFill>
                  <a:srgbClr val="002060"/>
                </a:solidFill>
              </a:rPr>
              <a:t>(</a:t>
            </a:r>
            <a:r>
              <a:rPr lang="fr-FR" altLang="en-US" sz="1600" dirty="0">
                <a:solidFill>
                  <a:srgbClr val="002060"/>
                </a:solidFill>
              </a:rPr>
              <a:t>véhicules, bateaux, avions, routes, maisons, machines-outils, meulage, polissage, outils à main, outils de coupe manuels</a:t>
            </a:r>
            <a:r>
              <a:rPr lang="en-US" altLang="en-US" sz="1600" dirty="0">
                <a:solidFill>
                  <a:srgbClr val="002060"/>
                </a:solidFill>
              </a:rPr>
              <a:t>, etc.): </a:t>
            </a:r>
            <a:r>
              <a:rPr lang="en-US" altLang="en-US" sz="1600" b="1" dirty="0">
                <a:solidFill>
                  <a:srgbClr val="C00000"/>
                </a:solidFill>
              </a:rPr>
              <a:t>+32 millions de technologies</a:t>
            </a:r>
          </a:p>
          <a:p>
            <a:pPr lvl="1" eaLnBrk="1" hangingPunct="1">
              <a:lnSpc>
                <a:spcPct val="80000"/>
              </a:lnSpc>
              <a:buFontTx/>
              <a:buNone/>
            </a:pPr>
            <a:endParaRPr lang="en-US" altLang="en-US" sz="1600" b="1" dirty="0">
              <a:solidFill>
                <a:srgbClr val="002060"/>
              </a:solidFill>
            </a:endParaRPr>
          </a:p>
          <a:p>
            <a:pPr lvl="1" eaLnBrk="1" hangingPunct="1">
              <a:lnSpc>
                <a:spcPct val="80000"/>
              </a:lnSpc>
            </a:pPr>
            <a:r>
              <a:rPr lang="en-US" altLang="en-US" sz="1600" b="1" dirty="0">
                <a:solidFill>
                  <a:srgbClr val="C00000"/>
                </a:solidFill>
              </a:rPr>
              <a:t>SECTION C </a:t>
            </a:r>
            <a:r>
              <a:rPr lang="en-US" altLang="en-US" sz="1600" b="1" dirty="0">
                <a:solidFill>
                  <a:srgbClr val="002060"/>
                </a:solidFill>
              </a:rPr>
              <a:t>— CHIMIE; METALLURGIE</a:t>
            </a:r>
            <a:r>
              <a:rPr lang="en-US" altLang="en-US" sz="1600" dirty="0">
                <a:solidFill>
                  <a:srgbClr val="002060"/>
                </a:solidFill>
              </a:rPr>
              <a:t> (</a:t>
            </a:r>
            <a:r>
              <a:rPr lang="fr-FR" altLang="en-US" sz="1600" dirty="0">
                <a:solidFill>
                  <a:srgbClr val="002060"/>
                </a:solidFill>
              </a:rPr>
              <a:t>traitement de l'eau, des eaux usées, du verre, de la laine minérale ou de laitier, des ciments, du béton, de la pierre artificielle,</a:t>
            </a:r>
            <a:r>
              <a:rPr lang="fr-FR" altLang="en-US" dirty="0"/>
              <a:t> </a:t>
            </a:r>
            <a:r>
              <a:rPr lang="fr-FR" altLang="en-US" sz="1600" dirty="0">
                <a:solidFill>
                  <a:srgbClr val="002060"/>
                </a:solidFill>
              </a:rPr>
              <a:t>des céramiques, des réfractaires, des engrais, du pétrole, du gaz, des industries du sucre, etc.): </a:t>
            </a:r>
            <a:r>
              <a:rPr lang="fr-FR" altLang="en-US" sz="1600" b="1" dirty="0">
                <a:solidFill>
                  <a:srgbClr val="C00000"/>
                </a:solidFill>
              </a:rPr>
              <a:t>+17 millions de technologies</a:t>
            </a:r>
            <a:endParaRPr lang="en-US" altLang="en-US" sz="1600" b="1" dirty="0">
              <a:solidFill>
                <a:srgbClr val="C00000"/>
              </a:solidFill>
            </a:endParaRPr>
          </a:p>
          <a:p>
            <a:pPr lvl="1" eaLnBrk="1" hangingPunct="1">
              <a:lnSpc>
                <a:spcPct val="80000"/>
              </a:lnSpc>
              <a:buFontTx/>
              <a:buNone/>
            </a:pPr>
            <a:endParaRPr lang="en-US" altLang="en-US" sz="1600" dirty="0">
              <a:solidFill>
                <a:srgbClr val="002060"/>
              </a:solidFill>
            </a:endParaRPr>
          </a:p>
          <a:p>
            <a:pPr lvl="1" eaLnBrk="1" hangingPunct="1">
              <a:lnSpc>
                <a:spcPct val="80000"/>
              </a:lnSpc>
            </a:pPr>
            <a:r>
              <a:rPr lang="en-US" altLang="en-US" sz="1600" b="1" dirty="0">
                <a:solidFill>
                  <a:srgbClr val="C00000"/>
                </a:solidFill>
              </a:rPr>
              <a:t>SECTION D </a:t>
            </a:r>
            <a:r>
              <a:rPr lang="en-US" altLang="en-US" sz="1600" b="1" dirty="0">
                <a:solidFill>
                  <a:srgbClr val="002060"/>
                </a:solidFill>
              </a:rPr>
              <a:t>— TEXTILES</a:t>
            </a:r>
            <a:r>
              <a:rPr lang="en-US" altLang="en-US" sz="1600" dirty="0">
                <a:solidFill>
                  <a:srgbClr val="002060"/>
                </a:solidFill>
              </a:rPr>
              <a:t>; </a:t>
            </a:r>
            <a:r>
              <a:rPr lang="en-US" altLang="en-US" sz="1600" b="1" dirty="0">
                <a:solidFill>
                  <a:srgbClr val="002060"/>
                </a:solidFill>
              </a:rPr>
              <a:t>PAPIER </a:t>
            </a:r>
            <a:r>
              <a:rPr lang="en-US" altLang="en-US" sz="1600" dirty="0">
                <a:solidFill>
                  <a:srgbClr val="002060"/>
                </a:solidFill>
              </a:rPr>
              <a:t>(</a:t>
            </a:r>
            <a:r>
              <a:rPr lang="fr-FR" altLang="en-US" sz="1600" dirty="0">
                <a:solidFill>
                  <a:srgbClr val="002060"/>
                </a:solidFill>
              </a:rPr>
              <a:t>fils naturels ou artificiels, filature, tissage, cordes, fabrication du papier, traitement du textile, dentelle, tricot, couture</a:t>
            </a:r>
            <a:r>
              <a:rPr lang="en-US" altLang="en-US" sz="1600" dirty="0">
                <a:solidFill>
                  <a:srgbClr val="002060"/>
                </a:solidFill>
              </a:rPr>
              <a:t>, etc.): </a:t>
            </a:r>
            <a:r>
              <a:rPr lang="en-US" altLang="en-US" sz="1600" b="1" dirty="0">
                <a:solidFill>
                  <a:srgbClr val="C00000"/>
                </a:solidFill>
              </a:rPr>
              <a:t>+2.5 millions</a:t>
            </a:r>
          </a:p>
          <a:p>
            <a:pPr lvl="1" eaLnBrk="1" hangingPunct="1">
              <a:lnSpc>
                <a:spcPct val="80000"/>
              </a:lnSpc>
              <a:buFontTx/>
              <a:buNone/>
            </a:pPr>
            <a:r>
              <a:rPr lang="en-US" altLang="en-US" sz="1600" dirty="0">
                <a:solidFill>
                  <a:srgbClr val="002060"/>
                </a:solidFill>
              </a:rPr>
              <a:t> </a:t>
            </a:r>
          </a:p>
          <a:p>
            <a:pPr lvl="1" eaLnBrk="1" hangingPunct="1">
              <a:lnSpc>
                <a:spcPct val="80000"/>
              </a:lnSpc>
            </a:pPr>
            <a:r>
              <a:rPr lang="en-US" altLang="en-US" sz="1600" b="1" dirty="0">
                <a:solidFill>
                  <a:srgbClr val="C00000"/>
                </a:solidFill>
              </a:rPr>
              <a:t>SECTION E </a:t>
            </a:r>
            <a:r>
              <a:rPr lang="en-US" altLang="en-US" sz="1600" b="1" dirty="0">
                <a:solidFill>
                  <a:srgbClr val="002060"/>
                </a:solidFill>
              </a:rPr>
              <a:t>— CONSTRUCTIONS FIXES </a:t>
            </a:r>
            <a:r>
              <a:rPr lang="en-US" altLang="en-US" sz="1600" dirty="0">
                <a:solidFill>
                  <a:srgbClr val="002060"/>
                </a:solidFill>
              </a:rPr>
              <a:t>(</a:t>
            </a:r>
            <a:r>
              <a:rPr lang="fr-FR" altLang="en-US" sz="1600" dirty="0">
                <a:solidFill>
                  <a:srgbClr val="002060"/>
                </a:solidFill>
              </a:rPr>
              <a:t>construction, construction de routes, de voies ferrées ou de ponts, ingénierie hydraulique, fondations, travaux de terrassement, adduction d'eau, serrures, clés, fenêtre ou porte</a:t>
            </a:r>
            <a:r>
              <a:rPr lang="en-US" altLang="en-US" sz="1600" dirty="0">
                <a:solidFill>
                  <a:srgbClr val="002060"/>
                </a:solidFill>
              </a:rPr>
              <a:t>, etc.): </a:t>
            </a:r>
            <a:r>
              <a:rPr lang="en-US" altLang="en-US" sz="1600" b="1" dirty="0">
                <a:solidFill>
                  <a:srgbClr val="C00000"/>
                </a:solidFill>
              </a:rPr>
              <a:t>+7 millions de technologies </a:t>
            </a:r>
          </a:p>
          <a:p>
            <a:pPr lvl="1" eaLnBrk="1" hangingPunct="1">
              <a:lnSpc>
                <a:spcPct val="80000"/>
              </a:lnSpc>
              <a:buFontTx/>
              <a:buNone/>
            </a:pPr>
            <a:r>
              <a:rPr lang="en-US" altLang="en-US" sz="1600" b="1" dirty="0">
                <a:solidFill>
                  <a:srgbClr val="C00000"/>
                </a:solidFill>
              </a:rPr>
              <a:t> </a:t>
            </a:r>
          </a:p>
          <a:p>
            <a:pPr lvl="1" eaLnBrk="1" hangingPunct="1">
              <a:lnSpc>
                <a:spcPct val="80000"/>
              </a:lnSpc>
            </a:pPr>
            <a:r>
              <a:rPr lang="en-US" altLang="en-US" sz="1600" b="1" dirty="0">
                <a:solidFill>
                  <a:srgbClr val="C00000"/>
                </a:solidFill>
              </a:rPr>
              <a:t>SECTION F </a:t>
            </a:r>
            <a:r>
              <a:rPr lang="en-US" altLang="en-US" sz="1600" b="1" dirty="0">
                <a:solidFill>
                  <a:srgbClr val="002060"/>
                </a:solidFill>
              </a:rPr>
              <a:t>— MECANIQUE; ECLAIRAGE; CHAUFFAGE; ARMEMENTS; SAUTAGE:</a:t>
            </a:r>
          </a:p>
          <a:p>
            <a:pPr marL="457200" lvl="1" indent="0" eaLnBrk="1" hangingPunct="1">
              <a:lnSpc>
                <a:spcPct val="80000"/>
              </a:lnSpc>
              <a:buNone/>
            </a:pPr>
            <a:r>
              <a:rPr lang="en-US" altLang="en-US" sz="1600" b="1" dirty="0">
                <a:solidFill>
                  <a:srgbClr val="002060"/>
                </a:solidFill>
              </a:rPr>
              <a:t>		     </a:t>
            </a:r>
            <a:r>
              <a:rPr lang="en-US" altLang="en-US" sz="1600" b="1" dirty="0">
                <a:solidFill>
                  <a:srgbClr val="C00000"/>
                </a:solidFill>
              </a:rPr>
              <a:t>+14.5 millions de technologies</a:t>
            </a:r>
          </a:p>
          <a:p>
            <a:pPr lvl="1" eaLnBrk="1" hangingPunct="1">
              <a:lnSpc>
                <a:spcPct val="80000"/>
              </a:lnSpc>
              <a:buFontTx/>
              <a:buNone/>
            </a:pPr>
            <a:endParaRPr lang="en-US" altLang="en-US" sz="800" b="1" dirty="0">
              <a:solidFill>
                <a:srgbClr val="002060"/>
              </a:solidFill>
            </a:endParaRPr>
          </a:p>
          <a:p>
            <a:pPr lvl="1" eaLnBrk="1" hangingPunct="1">
              <a:lnSpc>
                <a:spcPct val="80000"/>
              </a:lnSpc>
            </a:pPr>
            <a:r>
              <a:rPr lang="en-US" altLang="en-US" sz="1600" b="1" dirty="0">
                <a:solidFill>
                  <a:srgbClr val="C00000"/>
                </a:solidFill>
              </a:rPr>
              <a:t>SECTION G </a:t>
            </a:r>
            <a:r>
              <a:rPr lang="en-US" altLang="en-US" sz="1600" b="1" dirty="0">
                <a:solidFill>
                  <a:srgbClr val="002060"/>
                </a:solidFill>
              </a:rPr>
              <a:t>— PHYSIQUE</a:t>
            </a:r>
            <a:r>
              <a:rPr lang="en-US" altLang="en-US" sz="1600" dirty="0">
                <a:solidFill>
                  <a:srgbClr val="002060"/>
                </a:solidFill>
              </a:rPr>
              <a:t> </a:t>
            </a:r>
            <a:r>
              <a:rPr lang="en-US" altLang="en-US" sz="1600" b="1" dirty="0">
                <a:solidFill>
                  <a:srgbClr val="002060"/>
                </a:solidFill>
              </a:rPr>
              <a:t>(ET INFORMATIQUE): </a:t>
            </a:r>
            <a:r>
              <a:rPr lang="en-US" altLang="en-US" sz="1600" b="1" dirty="0">
                <a:solidFill>
                  <a:srgbClr val="C00000"/>
                </a:solidFill>
              </a:rPr>
              <a:t>+27 millions de technologies</a:t>
            </a:r>
          </a:p>
          <a:p>
            <a:pPr lvl="1" eaLnBrk="1" hangingPunct="1">
              <a:lnSpc>
                <a:spcPct val="80000"/>
              </a:lnSpc>
            </a:pPr>
            <a:r>
              <a:rPr lang="en-US" altLang="en-US" sz="1600" b="1" dirty="0">
                <a:solidFill>
                  <a:srgbClr val="C00000"/>
                </a:solidFill>
              </a:rPr>
              <a:t>SECTION H </a:t>
            </a:r>
            <a:r>
              <a:rPr lang="en-US" altLang="en-US" sz="1600" b="1" dirty="0">
                <a:solidFill>
                  <a:srgbClr val="002060"/>
                </a:solidFill>
              </a:rPr>
              <a:t>— ELECTRICITE: </a:t>
            </a:r>
            <a:r>
              <a:rPr lang="en-US" altLang="en-US" sz="1600" b="1" dirty="0">
                <a:solidFill>
                  <a:srgbClr val="C00000"/>
                </a:solidFill>
              </a:rPr>
              <a:t>+24 millions de technologies</a:t>
            </a:r>
          </a:p>
          <a:p>
            <a:pPr lvl="1" eaLnBrk="1" hangingPunct="1">
              <a:lnSpc>
                <a:spcPct val="80000"/>
              </a:lnSpc>
              <a:buFontTx/>
              <a:buNone/>
            </a:pPr>
            <a:endParaRPr lang="en-US" altLang="en-US" sz="1600" dirty="0"/>
          </a:p>
        </p:txBody>
      </p:sp>
    </p:spTree>
    <p:extLst>
      <p:ext uri="{BB962C8B-B14F-4D97-AF65-F5344CB8AC3E}">
        <p14:creationId xmlns:p14="http://schemas.microsoft.com/office/powerpoint/2010/main" val="37026681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41EF1-E25B-522F-4A84-2E0D5D158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9244A-7330-E142-C6F3-C71A1839E6C9}"/>
              </a:ext>
            </a:extLst>
          </p:cNvPr>
          <p:cNvSpPr>
            <a:spLocks noGrp="1"/>
          </p:cNvSpPr>
          <p:nvPr>
            <p:ph type="title"/>
          </p:nvPr>
        </p:nvSpPr>
        <p:spPr>
          <a:xfrm>
            <a:off x="0" y="1"/>
            <a:ext cx="9108504" cy="332655"/>
          </a:xfrm>
        </p:spPr>
        <p:txBody>
          <a:bodyPr/>
          <a:lstStyle/>
          <a:p>
            <a:br>
              <a:rPr lang="en-US" sz="2800" dirty="0">
                <a:solidFill>
                  <a:schemeClr val="accent6"/>
                </a:solidFill>
              </a:rPr>
            </a:br>
            <a:r>
              <a:rPr lang="en-US" sz="2800" dirty="0">
                <a:solidFill>
                  <a:schemeClr val="accent6"/>
                </a:solidFill>
              </a:rPr>
              <a:t>Conclusion</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976DAF85-DAB0-7017-5397-A0C89B64482D}"/>
              </a:ext>
            </a:extLst>
          </p:cNvPr>
          <p:cNvSpPr>
            <a:spLocks noGrp="1"/>
          </p:cNvSpPr>
          <p:nvPr>
            <p:ph idx="1"/>
          </p:nvPr>
        </p:nvSpPr>
        <p:spPr>
          <a:xfrm>
            <a:off x="35496" y="332656"/>
            <a:ext cx="9073008" cy="6552728"/>
          </a:xfrm>
        </p:spPr>
        <p:txBody>
          <a:bodyPr/>
          <a:lstStyle/>
          <a:p>
            <a:pPr algn="just"/>
            <a:r>
              <a:rPr lang="fr-FR" dirty="0">
                <a:solidFill>
                  <a:schemeClr val="accent6"/>
                </a:solidFill>
              </a:rPr>
              <a:t>La propriété intellectuelle est l’arme qui égalise les chances entre les pays de la planète!</a:t>
            </a:r>
          </a:p>
          <a:p>
            <a:pPr algn="just"/>
            <a:r>
              <a:rPr lang="fr-FR" dirty="0">
                <a:solidFill>
                  <a:schemeClr val="accent6"/>
                </a:solidFill>
              </a:rPr>
              <a:t>Vous pouvez avoir le droit de propriété naturelle sur toutes les matières premières du monde, mais si vous négligez le domaine de la propriété intellectuelle, les pays qui maîtrisent ce domaine auront la propriété intellectuelle sur vos matières premières puisqu’ils vont les </a:t>
            </a:r>
            <a:r>
              <a:rPr lang="fr-FR" u="sng" dirty="0">
                <a:solidFill>
                  <a:schemeClr val="accent6"/>
                </a:solidFill>
              </a:rPr>
              <a:t>valoriser</a:t>
            </a:r>
            <a:r>
              <a:rPr lang="fr-FR" dirty="0">
                <a:solidFill>
                  <a:schemeClr val="accent6"/>
                </a:solidFill>
              </a:rPr>
              <a:t> et, partant, ils seront mille fois plus riches que vous! </a:t>
            </a:r>
            <a:endParaRPr lang="en-US" dirty="0">
              <a:solidFill>
                <a:schemeClr val="accent6"/>
              </a:solidFill>
            </a:endParaRPr>
          </a:p>
          <a:p>
            <a:pPr algn="just"/>
            <a:r>
              <a:rPr lang="fr-FR" dirty="0">
                <a:solidFill>
                  <a:schemeClr val="accent6"/>
                </a:solidFill>
              </a:rPr>
              <a:t>L’accès à l’information en matière de brevets ou </a:t>
            </a:r>
            <a:r>
              <a:rPr lang="fr-FR" b="1" dirty="0">
                <a:solidFill>
                  <a:schemeClr val="accent6"/>
                </a:solidFill>
              </a:rPr>
              <a:t>tout autre projet </a:t>
            </a:r>
            <a:r>
              <a:rPr lang="fr-FR" dirty="0">
                <a:solidFill>
                  <a:schemeClr val="accent6"/>
                </a:solidFill>
              </a:rPr>
              <a:t>devrait être abordé selon une approche </a:t>
            </a:r>
            <a:r>
              <a:rPr lang="fr-FR" b="1" dirty="0">
                <a:solidFill>
                  <a:schemeClr val="accent6"/>
                </a:solidFill>
              </a:rPr>
              <a:t>globale</a:t>
            </a:r>
            <a:r>
              <a:rPr lang="fr-FR" dirty="0">
                <a:solidFill>
                  <a:schemeClr val="accent6"/>
                </a:solidFill>
              </a:rPr>
              <a:t> c’est-à-dire </a:t>
            </a:r>
            <a:r>
              <a:rPr lang="fr-FR" b="1" dirty="0">
                <a:solidFill>
                  <a:schemeClr val="accent6"/>
                </a:solidFill>
              </a:rPr>
              <a:t>écosystémique</a:t>
            </a:r>
            <a:r>
              <a:rPr lang="fr-FR" dirty="0">
                <a:solidFill>
                  <a:schemeClr val="accent6"/>
                </a:solidFill>
              </a:rPr>
              <a:t>: </a:t>
            </a:r>
            <a:r>
              <a:rPr lang="fr-FR" b="1" dirty="0">
                <a:solidFill>
                  <a:schemeClr val="accent6"/>
                </a:solidFill>
              </a:rPr>
              <a:t>politique</a:t>
            </a:r>
            <a:r>
              <a:rPr lang="fr-FR" dirty="0">
                <a:solidFill>
                  <a:schemeClr val="accent6"/>
                </a:solidFill>
              </a:rPr>
              <a:t>, </a:t>
            </a:r>
            <a:r>
              <a:rPr lang="fr-FR" b="1" dirty="0">
                <a:solidFill>
                  <a:schemeClr val="accent6"/>
                </a:solidFill>
              </a:rPr>
              <a:t>législative</a:t>
            </a:r>
            <a:r>
              <a:rPr lang="fr-FR" dirty="0">
                <a:solidFill>
                  <a:schemeClr val="accent6"/>
                </a:solidFill>
              </a:rPr>
              <a:t>/</a:t>
            </a:r>
            <a:r>
              <a:rPr lang="fr-FR" b="1" dirty="0">
                <a:solidFill>
                  <a:schemeClr val="accent6"/>
                </a:solidFill>
              </a:rPr>
              <a:t>réglementaire</a:t>
            </a:r>
            <a:r>
              <a:rPr lang="fr-FR" dirty="0">
                <a:solidFill>
                  <a:schemeClr val="accent6"/>
                </a:solidFill>
              </a:rPr>
              <a:t>, </a:t>
            </a:r>
            <a:r>
              <a:rPr lang="fr-FR" b="1" dirty="0">
                <a:solidFill>
                  <a:schemeClr val="accent6"/>
                </a:solidFill>
              </a:rPr>
              <a:t>IM</a:t>
            </a:r>
            <a:r>
              <a:rPr lang="fr-FR" dirty="0">
                <a:solidFill>
                  <a:schemeClr val="accent6"/>
                </a:solidFill>
              </a:rPr>
              <a:t> </a:t>
            </a:r>
            <a:r>
              <a:rPr lang="fr-FR" b="1" dirty="0">
                <a:solidFill>
                  <a:schemeClr val="accent6"/>
                </a:solidFill>
              </a:rPr>
              <a:t>budgétaire</a:t>
            </a:r>
            <a:r>
              <a:rPr lang="fr-FR" dirty="0">
                <a:solidFill>
                  <a:schemeClr val="accent6"/>
                </a:solidFill>
              </a:rPr>
              <a:t>, </a:t>
            </a:r>
            <a:r>
              <a:rPr lang="fr-FR" b="1" dirty="0">
                <a:solidFill>
                  <a:schemeClr val="accent6"/>
                </a:solidFill>
              </a:rPr>
              <a:t>structurelle</a:t>
            </a:r>
            <a:r>
              <a:rPr lang="fr-FR" dirty="0">
                <a:solidFill>
                  <a:schemeClr val="accent6"/>
                </a:solidFill>
              </a:rPr>
              <a:t>, </a:t>
            </a:r>
            <a:r>
              <a:rPr lang="fr-FR" b="1" dirty="0">
                <a:solidFill>
                  <a:schemeClr val="accent6"/>
                </a:solidFill>
              </a:rPr>
              <a:t>infrastructurelle</a:t>
            </a:r>
            <a:r>
              <a:rPr lang="fr-FR" dirty="0">
                <a:solidFill>
                  <a:schemeClr val="accent6"/>
                </a:solidFill>
              </a:rPr>
              <a:t>, </a:t>
            </a:r>
            <a:r>
              <a:rPr lang="fr-FR" b="1" dirty="0">
                <a:solidFill>
                  <a:schemeClr val="accent6"/>
                </a:solidFill>
              </a:rPr>
              <a:t>pédagogique</a:t>
            </a:r>
            <a:r>
              <a:rPr lang="fr-FR" dirty="0">
                <a:solidFill>
                  <a:schemeClr val="accent6"/>
                </a:solidFill>
              </a:rPr>
              <a:t> et </a:t>
            </a:r>
            <a:r>
              <a:rPr lang="fr-FR" b="1" dirty="0">
                <a:solidFill>
                  <a:schemeClr val="accent6"/>
                </a:solidFill>
              </a:rPr>
              <a:t>culturelle</a:t>
            </a:r>
            <a:r>
              <a:rPr lang="fr-FR" dirty="0">
                <a:solidFill>
                  <a:schemeClr val="accent6"/>
                </a:solidFill>
              </a:rPr>
              <a:t> (changement </a:t>
            </a:r>
            <a:r>
              <a:rPr lang="fr-FR" b="1" dirty="0">
                <a:solidFill>
                  <a:schemeClr val="accent6"/>
                </a:solidFill>
              </a:rPr>
              <a:t>de mentalités et de pratiques</a:t>
            </a:r>
            <a:r>
              <a:rPr lang="fr-FR" dirty="0">
                <a:solidFill>
                  <a:schemeClr val="accent6"/>
                </a:solidFill>
              </a:rPr>
              <a:t>)!</a:t>
            </a:r>
          </a:p>
          <a:p>
            <a:pPr marL="0" indent="0" algn="just">
              <a:buNone/>
            </a:pPr>
            <a:endParaRPr lang="fr-FR" sz="800" dirty="0">
              <a:solidFill>
                <a:schemeClr val="accent6"/>
              </a:solidFill>
            </a:endParaRPr>
          </a:p>
          <a:p>
            <a:pPr algn="just"/>
            <a:r>
              <a:rPr lang="fr-FR" dirty="0">
                <a:solidFill>
                  <a:schemeClr val="accent6"/>
                </a:solidFill>
              </a:rPr>
              <a:t>La RDC devrait donc suivre cette </a:t>
            </a:r>
            <a:r>
              <a:rPr lang="fr-FR" b="1" dirty="0">
                <a:solidFill>
                  <a:schemeClr val="accent6"/>
                </a:solidFill>
              </a:rPr>
              <a:t>approche globale </a:t>
            </a:r>
            <a:r>
              <a:rPr lang="fr-FR" dirty="0">
                <a:solidFill>
                  <a:schemeClr val="accent6"/>
                </a:solidFill>
              </a:rPr>
              <a:t>pour assurer la diversification de son économie, en suivant les exemples concrets des autres pays mentionnés ici! Cette approche est la SEULE voie qui mène vers le développement!</a:t>
            </a:r>
          </a:p>
          <a:p>
            <a:pPr algn="just"/>
            <a:endParaRPr lang="en-US" dirty="0">
              <a:solidFill>
                <a:schemeClr val="accent6"/>
              </a:solidFill>
            </a:endParaRPr>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17147774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ABABF348-DBDE-E056-1F1A-0C446BBD155F}"/>
              </a:ext>
            </a:extLst>
          </p:cNvPr>
          <p:cNvSpPr>
            <a:spLocks noGrp="1"/>
          </p:cNvSpPr>
          <p:nvPr>
            <p:ph type="title"/>
          </p:nvPr>
        </p:nvSpPr>
        <p:spPr>
          <a:xfrm>
            <a:off x="34925" y="0"/>
            <a:ext cx="9074150" cy="476250"/>
          </a:xfrm>
        </p:spPr>
        <p:txBody>
          <a:bodyPr/>
          <a:lstStyle/>
          <a:p>
            <a:r>
              <a:rPr lang="fr-CH" altLang="en-US"/>
              <a:t>Conclusion</a:t>
            </a:r>
            <a:endParaRPr lang="en-US" altLang="en-US"/>
          </a:p>
        </p:txBody>
      </p:sp>
      <p:sp>
        <p:nvSpPr>
          <p:cNvPr id="45059" name="Content Placeholder 2">
            <a:extLst>
              <a:ext uri="{FF2B5EF4-FFF2-40B4-BE49-F238E27FC236}">
                <a16:creationId xmlns:a16="http://schemas.microsoft.com/office/drawing/2014/main" id="{4866FC1F-2AB8-44D1-1B31-BA62C83B5B15}"/>
              </a:ext>
            </a:extLst>
          </p:cNvPr>
          <p:cNvSpPr>
            <a:spLocks noGrp="1"/>
          </p:cNvSpPr>
          <p:nvPr>
            <p:ph idx="1"/>
          </p:nvPr>
        </p:nvSpPr>
        <p:spPr>
          <a:xfrm>
            <a:off x="34925" y="549275"/>
            <a:ext cx="9074150" cy="6264275"/>
          </a:xfrm>
        </p:spPr>
        <p:txBody>
          <a:bodyPr/>
          <a:lstStyle/>
          <a:p>
            <a:pPr marL="0" indent="0">
              <a:buFontTx/>
              <a:buNone/>
              <a:defRPr/>
            </a:pPr>
            <a:endParaRPr lang="fr-FR" sz="800" dirty="0">
              <a:solidFill>
                <a:srgbClr val="002060"/>
              </a:solidFill>
            </a:endParaRPr>
          </a:p>
          <a:p>
            <a:pPr>
              <a:defRPr/>
            </a:pPr>
            <a:r>
              <a:rPr lang="fr-FR" dirty="0">
                <a:solidFill>
                  <a:srgbClr val="002060"/>
                </a:solidFill>
              </a:rPr>
              <a:t>La propriété intellectuelle est l'outil qui stimule le développement humain et dont la conséquence est l’amélioration des conditions d’existence de l’humanité </a:t>
            </a:r>
          </a:p>
          <a:p>
            <a:pPr marL="0" indent="0">
              <a:buFontTx/>
              <a:buNone/>
              <a:defRPr/>
            </a:pPr>
            <a:endParaRPr lang="fr-FR" sz="800" dirty="0">
              <a:solidFill>
                <a:srgbClr val="002060"/>
              </a:solidFill>
            </a:endParaRPr>
          </a:p>
          <a:p>
            <a:pPr>
              <a:defRPr/>
            </a:pPr>
            <a:r>
              <a:rPr lang="fr-FR" dirty="0">
                <a:solidFill>
                  <a:srgbClr val="002060"/>
                </a:solidFill>
              </a:rPr>
              <a:t>La propriété intellectuelle permet à une société d’observer, de contrôler, de gérer pleinement son espace et de transformer ses ressources naturelles (des matières jusqu’aux produits finis) afin de résoudre tous ses problèmes existentiels </a:t>
            </a:r>
            <a:r>
              <a:rPr lang="fr-FR" b="1" dirty="0">
                <a:solidFill>
                  <a:srgbClr val="C00000"/>
                </a:solidFill>
              </a:rPr>
              <a:t>au fil du temps</a:t>
            </a:r>
          </a:p>
          <a:p>
            <a:pPr marL="0" indent="0">
              <a:buNone/>
              <a:defRPr/>
            </a:pPr>
            <a:endParaRPr lang="fr-FR" sz="800" dirty="0">
              <a:solidFill>
                <a:srgbClr val="002060"/>
              </a:solidFill>
            </a:endParaRPr>
          </a:p>
          <a:p>
            <a:pPr>
              <a:defRPr/>
            </a:pPr>
            <a:r>
              <a:rPr lang="fr-FR" dirty="0">
                <a:solidFill>
                  <a:srgbClr val="002060"/>
                </a:solidFill>
              </a:rPr>
              <a:t>On peut affirmer que la propriété intellectuelle et le développement humain sont synonymes, l</a:t>
            </a:r>
            <a:r>
              <a:rPr lang="fr-FR" altLang="en-US" dirty="0">
                <a:solidFill>
                  <a:srgbClr val="002060"/>
                </a:solidFill>
              </a:rPr>
              <a:t>e développement humain étant la faculté d’utiliser pleinement son potentiel intellectuel afin de relever tous les défis actuels et à venir </a:t>
            </a:r>
            <a:endParaRPr lang="en-US" altLang="en-US" dirty="0">
              <a:solidFill>
                <a:srgbClr val="002060"/>
              </a:solidFill>
            </a:endParaRPr>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42F8E-F1F8-ADC0-0314-41D4F46B4A20}"/>
            </a:ext>
          </a:extLst>
        </p:cNvPr>
        <p:cNvGrpSpPr/>
        <p:nvPr/>
      </p:nvGrpSpPr>
      <p:grpSpPr>
        <a:xfrm>
          <a:off x="0" y="0"/>
          <a:ext cx="0" cy="0"/>
          <a:chOff x="0" y="0"/>
          <a:chExt cx="0" cy="0"/>
        </a:xfrm>
      </p:grpSpPr>
      <p:sp>
        <p:nvSpPr>
          <p:cNvPr id="5122" name="Rectangle 4">
            <a:extLst>
              <a:ext uri="{FF2B5EF4-FFF2-40B4-BE49-F238E27FC236}">
                <a16:creationId xmlns:a16="http://schemas.microsoft.com/office/drawing/2014/main" id="{1A33938A-3403-2D02-388E-2A4DCA9976E3}"/>
              </a:ext>
            </a:extLst>
          </p:cNvPr>
          <p:cNvSpPr>
            <a:spLocks noGrp="1" noChangeArrowheads="1"/>
          </p:cNvSpPr>
          <p:nvPr>
            <p:ph type="subTitle" idx="1"/>
          </p:nvPr>
        </p:nvSpPr>
        <p:spPr>
          <a:xfrm>
            <a:off x="1187449" y="1700808"/>
            <a:ext cx="6977063" cy="2376263"/>
          </a:xfrm>
        </p:spPr>
        <p:txBody>
          <a:bodyPr/>
          <a:lstStyle/>
          <a:p>
            <a:pPr algn="ctr" eaLnBrk="1" hangingPunct="1"/>
            <a:r>
              <a:rPr lang="en-US" altLang="en-US" b="1" dirty="0">
                <a:solidFill>
                  <a:srgbClr val="00408C"/>
                </a:solidFill>
                <a:ea typeface="ヒラギノ角ゴ Pro W3"/>
                <a:cs typeface="ヒラギノ角ゴ Pro W3"/>
              </a:rPr>
              <a:t> </a:t>
            </a:r>
          </a:p>
          <a:p>
            <a:pPr algn="ctr" eaLnBrk="1" hangingPunct="1"/>
            <a:r>
              <a:rPr lang="en-US" altLang="en-US" b="1" dirty="0">
                <a:solidFill>
                  <a:srgbClr val="00408C"/>
                </a:solidFill>
                <a:ea typeface="ヒラギノ角ゴ Pro W3"/>
                <a:cs typeface="ヒラギノ角ゴ Pro W3"/>
              </a:rPr>
              <a:t>Comment </a:t>
            </a:r>
            <a:r>
              <a:rPr lang="en-US" altLang="en-US" b="1" dirty="0" err="1">
                <a:solidFill>
                  <a:srgbClr val="00408C"/>
                </a:solidFill>
                <a:ea typeface="ヒラギノ角ゴ Pro W3"/>
                <a:cs typeface="ヒラギノ角ゴ Pro W3"/>
              </a:rPr>
              <a:t>l’Etat</a:t>
            </a:r>
            <a:r>
              <a:rPr lang="en-US" altLang="en-US" b="1" dirty="0">
                <a:solidFill>
                  <a:srgbClr val="00408C"/>
                </a:solidFill>
                <a:ea typeface="ヒラギノ角ゴ Pro W3"/>
                <a:cs typeface="ヒラギノ角ゴ Pro W3"/>
              </a:rPr>
              <a:t> </a:t>
            </a:r>
            <a:r>
              <a:rPr lang="en-US" altLang="en-US" b="1" dirty="0" err="1">
                <a:solidFill>
                  <a:srgbClr val="00408C"/>
                </a:solidFill>
                <a:ea typeface="ヒラギノ角ゴ Pro W3"/>
                <a:cs typeface="ヒラギノ角ゴ Pro W3"/>
              </a:rPr>
              <a:t>congolais</a:t>
            </a:r>
            <a:r>
              <a:rPr lang="en-US" altLang="en-US" b="1" dirty="0">
                <a:solidFill>
                  <a:srgbClr val="00408C"/>
                </a:solidFill>
                <a:ea typeface="ヒラギノ角ゴ Pro W3"/>
                <a:cs typeface="ヒラギノ角ゴ Pro W3"/>
              </a:rPr>
              <a:t> </a:t>
            </a:r>
            <a:r>
              <a:rPr lang="en-US" altLang="en-US" b="1" dirty="0" err="1">
                <a:solidFill>
                  <a:srgbClr val="00408C"/>
                </a:solidFill>
                <a:ea typeface="ヒラギノ角ゴ Pro W3"/>
                <a:cs typeface="ヒラギノ角ゴ Pro W3"/>
              </a:rPr>
              <a:t>peut</a:t>
            </a:r>
            <a:r>
              <a:rPr lang="en-US" altLang="en-US" b="1" dirty="0">
                <a:solidFill>
                  <a:srgbClr val="00408C"/>
                </a:solidFill>
                <a:ea typeface="ヒラギノ角ゴ Pro W3"/>
                <a:cs typeface="ヒラギノ角ゴ Pro W3"/>
              </a:rPr>
              <a:t>,  </a:t>
            </a:r>
            <a:r>
              <a:rPr lang="en-US" altLang="en-US" b="1" dirty="0" err="1">
                <a:solidFill>
                  <a:srgbClr val="00408C"/>
                </a:solidFill>
                <a:ea typeface="ヒラギノ角ゴ Pro W3"/>
                <a:cs typeface="ヒラギノ角ゴ Pro W3"/>
              </a:rPr>
              <a:t>en</a:t>
            </a:r>
            <a:r>
              <a:rPr lang="en-US" altLang="en-US" b="1" dirty="0">
                <a:solidFill>
                  <a:srgbClr val="00408C"/>
                </a:solidFill>
                <a:ea typeface="ヒラギノ角ゴ Pro W3"/>
                <a:cs typeface="ヒラギノ角ゴ Pro W3"/>
              </a:rPr>
              <a:t> pratique, à travers le point focal CATI, transformer des </a:t>
            </a:r>
            <a:r>
              <a:rPr lang="en-US" altLang="en-US" b="1" dirty="0" err="1">
                <a:solidFill>
                  <a:srgbClr val="00408C"/>
                </a:solidFill>
                <a:ea typeface="ヒラギノ角ゴ Pro W3"/>
                <a:cs typeface="ヒラギノ角ゴ Pro W3"/>
              </a:rPr>
              <a:t>inventeurs</a:t>
            </a:r>
            <a:r>
              <a:rPr lang="en-US" altLang="en-US" b="1" dirty="0">
                <a:solidFill>
                  <a:srgbClr val="00408C"/>
                </a:solidFill>
                <a:ea typeface="ヒラギノ角ゴ Pro W3"/>
                <a:cs typeface="ヒラギノ角ゴ Pro W3"/>
              </a:rPr>
              <a:t>, des </a:t>
            </a:r>
            <a:r>
              <a:rPr lang="en-US" altLang="en-US" b="1" dirty="0" err="1">
                <a:solidFill>
                  <a:srgbClr val="00408C"/>
                </a:solidFill>
                <a:ea typeface="ヒラギノ角ゴ Pro W3"/>
                <a:cs typeface="ヒラギノ角ゴ Pro W3"/>
              </a:rPr>
              <a:t>innovateurs</a:t>
            </a:r>
            <a:r>
              <a:rPr lang="en-US" altLang="en-US" b="1" dirty="0">
                <a:solidFill>
                  <a:srgbClr val="00408C"/>
                </a:solidFill>
                <a:ea typeface="ヒラギノ角ゴ Pro W3"/>
                <a:cs typeface="ヒラギノ角ゴ Pro W3"/>
              </a:rPr>
              <a:t> et des artistes </a:t>
            </a:r>
            <a:r>
              <a:rPr lang="en-US" altLang="en-US" b="1" dirty="0" err="1">
                <a:solidFill>
                  <a:srgbClr val="00408C"/>
                </a:solidFill>
                <a:ea typeface="ヒラギノ角ゴ Pro W3"/>
                <a:cs typeface="ヒラギノ角ゴ Pro W3"/>
              </a:rPr>
              <a:t>congolais</a:t>
            </a:r>
            <a:r>
              <a:rPr lang="en-US" altLang="en-US" b="1" dirty="0">
                <a:solidFill>
                  <a:srgbClr val="00408C"/>
                </a:solidFill>
                <a:ea typeface="ヒラギノ角ゴ Pro W3"/>
                <a:cs typeface="ヒラギノ角ゴ Pro W3"/>
              </a:rPr>
              <a:t> </a:t>
            </a:r>
            <a:r>
              <a:rPr lang="en-US" altLang="en-US" b="1" dirty="0" err="1">
                <a:solidFill>
                  <a:srgbClr val="00408C"/>
                </a:solidFill>
                <a:ea typeface="ヒラギノ角ゴ Pro W3"/>
                <a:cs typeface="ヒラギノ角ゴ Pro W3"/>
              </a:rPr>
              <a:t>en</a:t>
            </a:r>
            <a:r>
              <a:rPr lang="en-US" altLang="en-US" b="1" dirty="0">
                <a:solidFill>
                  <a:srgbClr val="00408C"/>
                </a:solidFill>
                <a:ea typeface="ヒラギノ角ゴ Pro W3"/>
                <a:cs typeface="ヒラギノ角ゴ Pro W3"/>
              </a:rPr>
              <a:t> </a:t>
            </a:r>
            <a:r>
              <a:rPr lang="en-US" altLang="en-US" b="1" dirty="0" err="1">
                <a:solidFill>
                  <a:srgbClr val="00408C"/>
                </a:solidFill>
                <a:ea typeface="ヒラギノ角ゴ Pro W3"/>
                <a:cs typeface="ヒラギノ角ゴ Pro W3"/>
              </a:rPr>
              <a:t>millionnaires</a:t>
            </a:r>
            <a:r>
              <a:rPr lang="en-US" altLang="en-US" b="1" dirty="0">
                <a:solidFill>
                  <a:srgbClr val="00408C"/>
                </a:solidFill>
                <a:ea typeface="ヒラギノ角ゴ Pro W3"/>
                <a:cs typeface="ヒラギノ角ゴ Pro W3"/>
              </a:rPr>
              <a:t> </a:t>
            </a:r>
            <a:r>
              <a:rPr lang="en-US" altLang="en-US" b="1" dirty="0" err="1">
                <a:solidFill>
                  <a:srgbClr val="00408C"/>
                </a:solidFill>
                <a:ea typeface="ヒラギノ角ゴ Pro W3"/>
                <a:cs typeface="ヒラギノ角ゴ Pro W3"/>
              </a:rPr>
              <a:t>en</a:t>
            </a:r>
            <a:r>
              <a:rPr lang="en-US" altLang="en-US" b="1" dirty="0">
                <a:solidFill>
                  <a:srgbClr val="00408C"/>
                </a:solidFill>
                <a:ea typeface="ヒラギノ角ゴ Pro W3"/>
                <a:cs typeface="ヒラギノ角ゴ Pro W3"/>
              </a:rPr>
              <a:t> dollars?</a:t>
            </a:r>
          </a:p>
        </p:txBody>
      </p:sp>
      <p:sp>
        <p:nvSpPr>
          <p:cNvPr id="5123" name="Text Box 5">
            <a:extLst>
              <a:ext uri="{FF2B5EF4-FFF2-40B4-BE49-F238E27FC236}">
                <a16:creationId xmlns:a16="http://schemas.microsoft.com/office/drawing/2014/main" id="{D76030B4-1D15-3708-72E2-69DAA43E7FFE}"/>
              </a:ext>
            </a:extLst>
          </p:cNvPr>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nSpc>
                <a:spcPct val="40000"/>
              </a:lnSpc>
              <a:spcBef>
                <a:spcPct val="50000"/>
              </a:spcBef>
              <a:buFontTx/>
              <a:buNone/>
            </a:pPr>
            <a:endParaRPr lang="fr-FR" altLang="en-US" sz="1300">
              <a:solidFill>
                <a:srgbClr val="3399FF"/>
              </a:solidFill>
              <a:latin typeface="Arial Black" panose="020B0A04020102020204" pitchFamily="34" charset="0"/>
              <a:ea typeface="ヒラギノ角ゴ Pro W3"/>
              <a:cs typeface="Arial" panose="020B0604020202020204" pitchFamily="34" charset="0"/>
            </a:endParaRPr>
          </a:p>
        </p:txBody>
      </p:sp>
      <p:sp>
        <p:nvSpPr>
          <p:cNvPr id="5124" name="Rectangle 7">
            <a:extLst>
              <a:ext uri="{FF2B5EF4-FFF2-40B4-BE49-F238E27FC236}">
                <a16:creationId xmlns:a16="http://schemas.microsoft.com/office/drawing/2014/main" id="{44D04289-0FB8-0060-392B-6B6210FB38E3}"/>
              </a:ext>
            </a:extLst>
          </p:cNvPr>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buFontTx/>
              <a:buNone/>
            </a:pPr>
            <a:endParaRPr lang="fr-FR" altLang="en-US" sz="1800">
              <a:solidFill>
                <a:srgbClr val="00408C"/>
              </a:solidFill>
              <a:ea typeface="ヒラギノ角ゴ Pro W3"/>
              <a:cs typeface="Arial" panose="020B0604020202020204" pitchFamily="34" charset="0"/>
            </a:endParaRPr>
          </a:p>
        </p:txBody>
      </p:sp>
      <p:sp>
        <p:nvSpPr>
          <p:cNvPr id="5125" name="Rectangle 7">
            <a:extLst>
              <a:ext uri="{FF2B5EF4-FFF2-40B4-BE49-F238E27FC236}">
                <a16:creationId xmlns:a16="http://schemas.microsoft.com/office/drawing/2014/main" id="{111A78CE-EDE7-33D8-A4E2-3B6C5A1D2E35}"/>
              </a:ext>
            </a:extLst>
          </p:cNvPr>
          <p:cNvSpPr>
            <a:spLocks noChangeArrowheads="1"/>
          </p:cNvSpPr>
          <p:nvPr/>
        </p:nvSpPr>
        <p:spPr bwMode="auto">
          <a:xfrm>
            <a:off x="1331913" y="4077072"/>
            <a:ext cx="6789737" cy="280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buFontTx/>
              <a:buNone/>
            </a:pPr>
            <a:r>
              <a:rPr lang="fr-CH" altLang="en-US" sz="1800" dirty="0">
                <a:solidFill>
                  <a:srgbClr val="00408C"/>
                </a:solidFill>
                <a:ea typeface="ヒラギノ角ゴ Pro W3"/>
                <a:cs typeface="Arial" panose="020B0604020202020204" pitchFamily="34" charset="0"/>
              </a:rPr>
              <a:t>ELANGI BOTOY ITUKU</a:t>
            </a:r>
            <a:endParaRPr lang="en-US" altLang="en-US" sz="1800" dirty="0">
              <a:solidFill>
                <a:srgbClr val="00408C"/>
              </a:solidFill>
              <a:ea typeface="ヒラギノ角ゴ Pro W3"/>
              <a:cs typeface="Arial" panose="020B0604020202020204" pitchFamily="34" charset="0"/>
            </a:endParaRPr>
          </a:p>
          <a:p>
            <a:pPr eaLnBrk="1" hangingPunct="1">
              <a:buFontTx/>
              <a:buNone/>
            </a:pPr>
            <a:r>
              <a:rPr lang="fr-CH" altLang="en-US" sz="1800" dirty="0">
                <a:solidFill>
                  <a:srgbClr val="00408C"/>
                </a:solidFill>
                <a:ea typeface="ヒラギノ角ゴ Pro W3"/>
                <a:cs typeface="Arial" panose="020B0604020202020204" pitchFamily="34" charset="0"/>
              </a:rPr>
              <a:t>Administrateur  chargé de l’Information en matière de propriété industrielle  </a:t>
            </a:r>
          </a:p>
          <a:p>
            <a:pPr eaLnBrk="1" hangingPunct="1">
              <a:buFontTx/>
              <a:buNone/>
            </a:pPr>
            <a:r>
              <a:rPr lang="fr-CH" altLang="en-US" sz="1800" dirty="0">
                <a:solidFill>
                  <a:srgbClr val="00408C"/>
                </a:solidFill>
                <a:ea typeface="ヒラギノ角ゴ Pro W3"/>
                <a:cs typeface="Arial" panose="020B0604020202020204" pitchFamily="34" charset="0"/>
              </a:rPr>
              <a:t>Division de l’Appui à la Technologie et à l’Innovation</a:t>
            </a:r>
          </a:p>
          <a:p>
            <a:pPr eaLnBrk="1" hangingPunct="1">
              <a:buFontTx/>
              <a:buNone/>
            </a:pPr>
            <a:r>
              <a:rPr lang="fr-CH" altLang="en-US" sz="1800" dirty="0">
                <a:solidFill>
                  <a:srgbClr val="00408C"/>
                </a:solidFill>
                <a:ea typeface="ヒラギノ角ゴ Pro W3"/>
                <a:cs typeface="Arial" panose="020B0604020202020204" pitchFamily="34" charset="0"/>
              </a:rPr>
              <a:t>Département de la Propriété Intellectuelle au service des Innovateurs </a:t>
            </a:r>
          </a:p>
          <a:p>
            <a:pPr eaLnBrk="1" hangingPunct="1">
              <a:buFontTx/>
              <a:buNone/>
            </a:pPr>
            <a:r>
              <a:rPr lang="fr-CH" altLang="en-US" sz="1800" dirty="0">
                <a:solidFill>
                  <a:srgbClr val="00408C"/>
                </a:solidFill>
                <a:ea typeface="ヒラギノ角ゴ Pro W3"/>
                <a:cs typeface="Arial" panose="020B0604020202020204" pitchFamily="34" charset="0"/>
              </a:rPr>
              <a:t>Organisation Mondiale de la Propriété Intellectuelle (OMPI)</a:t>
            </a:r>
          </a:p>
          <a:p>
            <a:pPr eaLnBrk="1" hangingPunct="1">
              <a:buFontTx/>
              <a:buNone/>
            </a:pPr>
            <a:r>
              <a:rPr lang="fr-CH" altLang="en-US" sz="1800" dirty="0">
                <a:solidFill>
                  <a:srgbClr val="00408C"/>
                </a:solidFill>
                <a:ea typeface="ヒラギノ角ゴ Pro W3"/>
                <a:cs typeface="Arial" panose="020B0604020202020204" pitchFamily="34" charset="0"/>
              </a:rPr>
              <a:t>	</a:t>
            </a:r>
          </a:p>
          <a:p>
            <a:pPr eaLnBrk="1" hangingPunct="1">
              <a:buFontTx/>
              <a:buNone/>
            </a:pPr>
            <a:r>
              <a:rPr lang="fr-CH" altLang="en-US" sz="1800" dirty="0">
                <a:solidFill>
                  <a:srgbClr val="00408C"/>
                </a:solidFill>
                <a:ea typeface="ヒラギノ角ゴ Pro W3"/>
                <a:cs typeface="Arial" panose="020B0604020202020204" pitchFamily="34" charset="0"/>
              </a:rPr>
              <a:t>KINSHASA – LE 29 AVRIL 2026</a:t>
            </a:r>
            <a:endParaRPr lang="en-US" altLang="en-US" sz="1800" dirty="0">
              <a:solidFill>
                <a:srgbClr val="00408C"/>
              </a:solidFill>
              <a:ea typeface="ヒラギノ角ゴ Pro W3"/>
              <a:cs typeface="Arial" panose="020B0604020202020204" pitchFamily="34" charset="0"/>
            </a:endParaRPr>
          </a:p>
          <a:p>
            <a:pPr eaLnBrk="1" hangingPunct="1">
              <a:buFontTx/>
              <a:buNone/>
            </a:pPr>
            <a:endParaRPr lang="fr-CH" altLang="en-US" sz="1800" dirty="0">
              <a:solidFill>
                <a:srgbClr val="00408C"/>
              </a:solidFill>
              <a:ea typeface="ヒラギノ角ゴ Pro W3"/>
              <a:cs typeface="Arial" panose="020B0604020202020204" pitchFamily="34" charset="0"/>
            </a:endParaRPr>
          </a:p>
        </p:txBody>
      </p:sp>
    </p:spTree>
    <p:extLst>
      <p:ext uri="{BB962C8B-B14F-4D97-AF65-F5344CB8AC3E}">
        <p14:creationId xmlns:p14="http://schemas.microsoft.com/office/powerpoint/2010/main" val="23486738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8E81-827F-B40C-5A61-139CFD4ECE26}"/>
              </a:ext>
            </a:extLst>
          </p:cNvPr>
          <p:cNvSpPr>
            <a:spLocks noGrp="1"/>
          </p:cNvSpPr>
          <p:nvPr>
            <p:ph type="title"/>
          </p:nvPr>
        </p:nvSpPr>
        <p:spPr>
          <a:xfrm>
            <a:off x="722313" y="2420938"/>
            <a:ext cx="7772400" cy="3348037"/>
          </a:xfrm>
        </p:spPr>
        <p:txBody>
          <a:bodyPr/>
          <a:lstStyle/>
          <a:p>
            <a:pPr algn="ctr">
              <a:defRPr/>
            </a:pPr>
            <a:r>
              <a:rPr lang="fr-CH" dirty="0">
                <a:ea typeface="+mj-ea"/>
              </a:rPr>
              <a:t>MERCI DE VOTRE ATTENTION!</a:t>
            </a:r>
            <a:br>
              <a:rPr lang="fr-CH" dirty="0">
                <a:ea typeface="+mj-ea"/>
              </a:rPr>
            </a:br>
            <a:r>
              <a:rPr lang="fr-CH" sz="1800">
                <a:ea typeface="+mj-ea"/>
              </a:rPr>
              <a:t>Ituku.elangibotoy@wipo.int</a:t>
            </a:r>
            <a:endParaRPr lang="en-US" dirty="0">
              <a:ea typeface="+mj-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a:extLst>
              <a:ext uri="{FF2B5EF4-FFF2-40B4-BE49-F238E27FC236}">
                <a16:creationId xmlns:a16="http://schemas.microsoft.com/office/drawing/2014/main" id="{252993F9-109C-3F35-2FFE-121C4E83C76B}"/>
              </a:ext>
            </a:extLst>
          </p:cNvPr>
          <p:cNvSpPr txBox="1">
            <a:spLocks noChangeArrowheads="1"/>
          </p:cNvSpPr>
          <p:nvPr/>
        </p:nvSpPr>
        <p:spPr bwMode="auto">
          <a:xfrm>
            <a:off x="0" y="44450"/>
            <a:ext cx="91440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pt-BR" altLang="en-US" sz="4000" dirty="0">
                <a:solidFill>
                  <a:srgbClr val="002060"/>
                </a:solidFill>
              </a:rPr>
              <a:t>L’Oeil de la Créativité</a:t>
            </a:r>
            <a:endParaRPr lang="en-US" altLang="en-US" sz="4000" dirty="0">
              <a:solidFill>
                <a:srgbClr val="002060"/>
              </a:solidFill>
            </a:endParaRPr>
          </a:p>
        </p:txBody>
      </p:sp>
      <p:sp>
        <p:nvSpPr>
          <p:cNvPr id="18435" name="Text Box 2">
            <a:extLst>
              <a:ext uri="{FF2B5EF4-FFF2-40B4-BE49-F238E27FC236}">
                <a16:creationId xmlns:a16="http://schemas.microsoft.com/office/drawing/2014/main" id="{A06057AA-3D0C-3D23-F59A-1BA37D8C17D5}"/>
              </a:ext>
            </a:extLst>
          </p:cNvPr>
          <p:cNvSpPr txBox="1">
            <a:spLocks noChangeArrowheads="1"/>
          </p:cNvSpPr>
          <p:nvPr/>
        </p:nvSpPr>
        <p:spPr bwMode="auto">
          <a:xfrm>
            <a:off x="34925" y="1123950"/>
            <a:ext cx="9074150" cy="561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9pPr>
          </a:lstStyle>
          <a:p>
            <a:pPr algn="just">
              <a:spcBef>
                <a:spcPts val="600"/>
              </a:spcBef>
              <a:buClr>
                <a:srgbClr val="00408C"/>
              </a:buClr>
              <a:buFontTx/>
              <a:buNone/>
            </a:pPr>
            <a:endParaRPr lang="en-US" altLang="en-US" i="1">
              <a:solidFill>
                <a:srgbClr val="00408C"/>
              </a:solidFill>
            </a:endParaRPr>
          </a:p>
        </p:txBody>
      </p:sp>
      <p:pic>
        <p:nvPicPr>
          <p:cNvPr id="18436" name="Picture 2" descr="774e8044-3a16-4b4a-8e0e-640e129da9ad@FRAP264">
            <a:extLst>
              <a:ext uri="{FF2B5EF4-FFF2-40B4-BE49-F238E27FC236}">
                <a16:creationId xmlns:a16="http://schemas.microsoft.com/office/drawing/2014/main" id="{2FE4D6B8-388C-8C92-181F-32727D78F9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412875"/>
            <a:ext cx="66976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1174FC0C-A8B8-705A-2E09-37A824DCB54D}"/>
              </a:ext>
            </a:extLst>
          </p:cNvPr>
          <p:cNvSpPr txBox="1">
            <a:spLocks noChangeArrowheads="1"/>
          </p:cNvSpPr>
          <p:nvPr/>
        </p:nvSpPr>
        <p:spPr bwMode="auto">
          <a:xfrm>
            <a:off x="0" y="44450"/>
            <a:ext cx="91440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BR" altLang="en-US" sz="3600" dirty="0">
                <a:solidFill>
                  <a:srgbClr val="00408C"/>
                </a:solidFill>
              </a:rPr>
              <a:t>Le Parcours </a:t>
            </a:r>
            <a:r>
              <a:rPr lang="pt-BR" altLang="en-US" sz="3600" u="sng" dirty="0">
                <a:solidFill>
                  <a:srgbClr val="00408C"/>
                </a:solidFill>
              </a:rPr>
              <a:t>Infini</a:t>
            </a:r>
            <a:r>
              <a:rPr lang="pt-BR" altLang="en-US" sz="3600" dirty="0">
                <a:solidFill>
                  <a:srgbClr val="00408C"/>
                </a:solidFill>
              </a:rPr>
              <a:t> de la Créativité Humaine</a:t>
            </a:r>
            <a:endParaRPr lang="en-US" altLang="en-US" sz="3600" dirty="0">
              <a:solidFill>
                <a:srgbClr val="00408C"/>
              </a:solidFill>
            </a:endParaRPr>
          </a:p>
        </p:txBody>
      </p:sp>
      <p:pic>
        <p:nvPicPr>
          <p:cNvPr id="20483" name="Picture 4" descr="590292e0-ba7d-435a-b37b-8e2d9f96e324@FRAP264">
            <a:extLst>
              <a:ext uri="{FF2B5EF4-FFF2-40B4-BE49-F238E27FC236}">
                <a16:creationId xmlns:a16="http://schemas.microsoft.com/office/drawing/2014/main" id="{AF56E560-5BD4-8F14-69B3-E7F0D4EED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341438"/>
            <a:ext cx="77755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19EE2F35-7492-26D5-5DFE-C5DC2E4F4A18}"/>
              </a:ext>
            </a:extLst>
          </p:cNvPr>
          <p:cNvSpPr txBox="1">
            <a:spLocks noChangeArrowheads="1"/>
          </p:cNvSpPr>
          <p:nvPr/>
        </p:nvSpPr>
        <p:spPr bwMode="auto">
          <a:xfrm>
            <a:off x="0" y="44450"/>
            <a:ext cx="91440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BR" altLang="en-US" sz="3600" dirty="0">
                <a:solidFill>
                  <a:srgbClr val="00408C"/>
                </a:solidFill>
              </a:rPr>
              <a:t>Le Parcours </a:t>
            </a:r>
            <a:r>
              <a:rPr lang="pt-BR" altLang="en-US" sz="3600" u="sng" dirty="0">
                <a:solidFill>
                  <a:srgbClr val="00408C"/>
                </a:solidFill>
              </a:rPr>
              <a:t>Infini</a:t>
            </a:r>
            <a:r>
              <a:rPr lang="pt-BR" altLang="en-US" sz="3600" dirty="0">
                <a:solidFill>
                  <a:srgbClr val="00408C"/>
                </a:solidFill>
              </a:rPr>
              <a:t> de la Créativité Humaine</a:t>
            </a:r>
            <a:endParaRPr lang="en-US" altLang="en-US" sz="3600" dirty="0">
              <a:solidFill>
                <a:srgbClr val="00408C"/>
              </a:solidFill>
            </a:endParaRPr>
          </a:p>
          <a:p>
            <a:pPr>
              <a:spcBef>
                <a:spcPct val="0"/>
              </a:spcBef>
              <a:buFontTx/>
              <a:buNone/>
            </a:pPr>
            <a:endParaRPr lang="en-US" altLang="en-US" sz="4000" dirty="0">
              <a:solidFill>
                <a:srgbClr val="00408C"/>
              </a:solidFill>
            </a:endParaRPr>
          </a:p>
        </p:txBody>
      </p:sp>
      <p:pic>
        <p:nvPicPr>
          <p:cNvPr id="22531" name="Picture 3" descr="b36300a6-84f2-4fcf-ace5-f668092004f6@FRAP264">
            <a:extLst>
              <a:ext uri="{FF2B5EF4-FFF2-40B4-BE49-F238E27FC236}">
                <a16:creationId xmlns:a16="http://schemas.microsoft.com/office/drawing/2014/main" id="{6163DFCF-7889-CCB1-D5AD-FFB16C402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196975"/>
            <a:ext cx="80645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15B93327-0C58-0961-3E71-D5C2C56DED07}"/>
              </a:ext>
            </a:extLst>
          </p:cNvPr>
          <p:cNvSpPr txBox="1">
            <a:spLocks noChangeArrowheads="1"/>
          </p:cNvSpPr>
          <p:nvPr/>
        </p:nvSpPr>
        <p:spPr bwMode="auto">
          <a:xfrm>
            <a:off x="0" y="44450"/>
            <a:ext cx="91440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BR" altLang="en-US" sz="3600" dirty="0">
                <a:solidFill>
                  <a:srgbClr val="00408C"/>
                </a:solidFill>
              </a:rPr>
              <a:t>Le Parcours </a:t>
            </a:r>
            <a:r>
              <a:rPr lang="pt-BR" altLang="en-US" sz="3600" u="sng" dirty="0">
                <a:solidFill>
                  <a:srgbClr val="00408C"/>
                </a:solidFill>
              </a:rPr>
              <a:t>Infini</a:t>
            </a:r>
            <a:r>
              <a:rPr lang="pt-BR" altLang="en-US" sz="3600" dirty="0">
                <a:solidFill>
                  <a:srgbClr val="00408C"/>
                </a:solidFill>
              </a:rPr>
              <a:t> de la Créativité Humaine</a:t>
            </a:r>
            <a:endParaRPr lang="en-US" altLang="en-US" sz="3600" dirty="0">
              <a:solidFill>
                <a:srgbClr val="00408C"/>
              </a:solidFill>
            </a:endParaRPr>
          </a:p>
        </p:txBody>
      </p:sp>
      <p:sp>
        <p:nvSpPr>
          <p:cNvPr id="24579" name="Text Box 2">
            <a:extLst>
              <a:ext uri="{FF2B5EF4-FFF2-40B4-BE49-F238E27FC236}">
                <a16:creationId xmlns:a16="http://schemas.microsoft.com/office/drawing/2014/main" id="{997ADBAF-BDC2-101D-F296-D730D0050258}"/>
              </a:ext>
            </a:extLst>
          </p:cNvPr>
          <p:cNvSpPr txBox="1">
            <a:spLocks noChangeArrowheads="1"/>
          </p:cNvSpPr>
          <p:nvPr/>
        </p:nvSpPr>
        <p:spPr bwMode="auto">
          <a:xfrm>
            <a:off x="34925" y="1123950"/>
            <a:ext cx="9074150" cy="561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9pPr>
          </a:lstStyle>
          <a:p>
            <a:pPr algn="just">
              <a:spcBef>
                <a:spcPts val="600"/>
              </a:spcBef>
              <a:buClr>
                <a:srgbClr val="00408C"/>
              </a:buClr>
              <a:buFontTx/>
              <a:buNone/>
            </a:pPr>
            <a:endParaRPr lang="en-US" altLang="en-US" i="1">
              <a:solidFill>
                <a:srgbClr val="00408C"/>
              </a:solidFill>
            </a:endParaRPr>
          </a:p>
        </p:txBody>
      </p:sp>
      <p:pic>
        <p:nvPicPr>
          <p:cNvPr id="24580" name="Picture 2" descr="919d2538-2d1a-446a-9b4e-b1aca7d264c4@FRAP264">
            <a:extLst>
              <a:ext uri="{FF2B5EF4-FFF2-40B4-BE49-F238E27FC236}">
                <a16:creationId xmlns:a16="http://schemas.microsoft.com/office/drawing/2014/main" id="{7EC8CC67-66E0-6B0B-A9C2-80ADC037E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484313"/>
            <a:ext cx="65516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740108EC-D5DC-55DF-04FC-52C058F19E0A}"/>
              </a:ext>
            </a:extLst>
          </p:cNvPr>
          <p:cNvSpPr txBox="1">
            <a:spLocks noChangeArrowheads="1"/>
          </p:cNvSpPr>
          <p:nvPr/>
        </p:nvSpPr>
        <p:spPr bwMode="auto">
          <a:xfrm>
            <a:off x="34925" y="0"/>
            <a:ext cx="9109075" cy="836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pt-BR" altLang="en-US" sz="3600" dirty="0">
              <a:solidFill>
                <a:srgbClr val="00408C"/>
              </a:solidFill>
            </a:endParaRPr>
          </a:p>
          <a:p>
            <a:pPr>
              <a:spcBef>
                <a:spcPct val="0"/>
              </a:spcBef>
              <a:buFontTx/>
              <a:buNone/>
            </a:pPr>
            <a:r>
              <a:rPr lang="pt-BR" altLang="en-US" sz="2800" dirty="0">
                <a:solidFill>
                  <a:srgbClr val="00408C"/>
                </a:solidFill>
              </a:rPr>
              <a:t>Le Point d’Arrivée et du Nouveau Départ de la Créativité Humaine</a:t>
            </a:r>
            <a:endParaRPr lang="en-US" altLang="en-US" sz="2800" dirty="0">
              <a:solidFill>
                <a:srgbClr val="00408C"/>
              </a:solidFill>
            </a:endParaRPr>
          </a:p>
          <a:p>
            <a:pPr>
              <a:spcBef>
                <a:spcPct val="0"/>
              </a:spcBef>
              <a:buFontTx/>
              <a:buNone/>
            </a:pPr>
            <a:endParaRPr lang="en-US" altLang="en-US" sz="3600" dirty="0">
              <a:solidFill>
                <a:srgbClr val="00408C"/>
              </a:solidFill>
            </a:endParaRPr>
          </a:p>
        </p:txBody>
      </p:sp>
      <p:pic>
        <p:nvPicPr>
          <p:cNvPr id="26627" name="Picture 4" descr="475e6aa7-58eb-4441-ad69-d32b68ddc2b3@FRAP264">
            <a:extLst>
              <a:ext uri="{FF2B5EF4-FFF2-40B4-BE49-F238E27FC236}">
                <a16:creationId xmlns:a16="http://schemas.microsoft.com/office/drawing/2014/main" id="{72962EC6-AAB5-F63C-5EFC-089BE7723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836613"/>
            <a:ext cx="79216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F965-FAEC-F481-AF53-B6724EF852CD}"/>
              </a:ext>
            </a:extLst>
          </p:cNvPr>
          <p:cNvSpPr>
            <a:spLocks noGrp="1"/>
          </p:cNvSpPr>
          <p:nvPr>
            <p:ph type="title"/>
          </p:nvPr>
        </p:nvSpPr>
        <p:spPr>
          <a:xfrm>
            <a:off x="0" y="44624"/>
            <a:ext cx="9108504" cy="720080"/>
          </a:xfrm>
        </p:spPr>
        <p:txBody>
          <a:bodyPr/>
          <a:lstStyle/>
          <a:p>
            <a:r>
              <a:rPr lang="en-US" sz="2800" dirty="0" err="1"/>
              <a:t>Fonction</a:t>
            </a:r>
            <a:r>
              <a:rPr lang="en-US" sz="2800" dirty="0"/>
              <a:t> de la </a:t>
            </a:r>
            <a:r>
              <a:rPr lang="en-US" sz="2800" dirty="0" err="1"/>
              <a:t>Propriété</a:t>
            </a:r>
            <a:r>
              <a:rPr lang="en-US" sz="2800" dirty="0"/>
              <a:t> </a:t>
            </a:r>
            <a:r>
              <a:rPr lang="en-US" sz="2800" dirty="0" err="1"/>
              <a:t>Intellectuelle</a:t>
            </a:r>
            <a:r>
              <a:rPr lang="en-US" sz="2800" dirty="0"/>
              <a:t>: </a:t>
            </a:r>
            <a:r>
              <a:rPr lang="en-US" sz="2800" u="sng" dirty="0"/>
              <a:t>Transformer</a:t>
            </a:r>
            <a:r>
              <a:rPr lang="en-US" sz="2800" dirty="0"/>
              <a:t> les Matières Premières </a:t>
            </a:r>
            <a:r>
              <a:rPr lang="en-US" sz="2800" dirty="0" err="1"/>
              <a:t>en</a:t>
            </a:r>
            <a:r>
              <a:rPr lang="en-US" sz="2800" dirty="0"/>
              <a:t> </a:t>
            </a:r>
            <a:r>
              <a:rPr lang="en-US" sz="2800" dirty="0" err="1"/>
              <a:t>Produits</a:t>
            </a:r>
            <a:r>
              <a:rPr lang="en-US" sz="2800" dirty="0"/>
              <a:t> Finis</a:t>
            </a:r>
          </a:p>
        </p:txBody>
      </p:sp>
      <p:pic>
        <p:nvPicPr>
          <p:cNvPr id="5" name="Content Placeholder 4">
            <a:extLst>
              <a:ext uri="{FF2B5EF4-FFF2-40B4-BE49-F238E27FC236}">
                <a16:creationId xmlns:a16="http://schemas.microsoft.com/office/drawing/2014/main" id="{7E238912-EF61-F66D-B704-68942E5B5F9B}"/>
              </a:ext>
            </a:extLst>
          </p:cNvPr>
          <p:cNvPicPr>
            <a:picLocks noGrp="1" noChangeAspect="1"/>
          </p:cNvPicPr>
          <p:nvPr>
            <p:ph idx="1"/>
          </p:nvPr>
        </p:nvPicPr>
        <p:blipFill>
          <a:blip r:embed="rId2"/>
          <a:stretch>
            <a:fillRect/>
          </a:stretch>
        </p:blipFill>
        <p:spPr bwMode="auto">
          <a:xfrm>
            <a:off x="1466850" y="2006600"/>
            <a:ext cx="6210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387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86795-F224-EAE5-AE62-AB86811399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35038-5D95-2368-A5A8-C3DB18B232C4}"/>
              </a:ext>
            </a:extLst>
          </p:cNvPr>
          <p:cNvSpPr>
            <a:spLocks noGrp="1"/>
          </p:cNvSpPr>
          <p:nvPr>
            <p:ph type="title"/>
          </p:nvPr>
        </p:nvSpPr>
        <p:spPr>
          <a:xfrm>
            <a:off x="0" y="44624"/>
            <a:ext cx="9108504" cy="720080"/>
          </a:xfrm>
        </p:spPr>
        <p:txBody>
          <a:bodyPr/>
          <a:lstStyle/>
          <a:p>
            <a:r>
              <a:rPr lang="en-US" sz="2800" dirty="0"/>
              <a:t>La </a:t>
            </a:r>
            <a:r>
              <a:rPr lang="en-US" sz="2800" dirty="0" err="1"/>
              <a:t>Propriété</a:t>
            </a:r>
            <a:r>
              <a:rPr lang="en-US" sz="2800" dirty="0"/>
              <a:t> Industrielle: Transformation du Manioc </a:t>
            </a:r>
          </a:p>
        </p:txBody>
      </p:sp>
      <p:pic>
        <p:nvPicPr>
          <p:cNvPr id="6" name="Content Placeholder 5">
            <a:extLst>
              <a:ext uri="{FF2B5EF4-FFF2-40B4-BE49-F238E27FC236}">
                <a16:creationId xmlns:a16="http://schemas.microsoft.com/office/drawing/2014/main" id="{BB94F9E9-8742-D5AB-4701-BDA94C9132A6}"/>
              </a:ext>
            </a:extLst>
          </p:cNvPr>
          <p:cNvPicPr>
            <a:picLocks noGrp="1" noChangeAspect="1"/>
          </p:cNvPicPr>
          <p:nvPr>
            <p:ph idx="1"/>
          </p:nvPr>
        </p:nvPicPr>
        <p:blipFill>
          <a:blip r:embed="rId2"/>
          <a:stretch>
            <a:fillRect/>
          </a:stretch>
        </p:blipFill>
        <p:spPr bwMode="auto">
          <a:xfrm>
            <a:off x="1376362" y="1835150"/>
            <a:ext cx="63912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279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9E3DD-0BBF-9845-DCB3-E98CC2561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BEE6B-76B6-ACFC-56C1-D2671C9FB344}"/>
              </a:ext>
            </a:extLst>
          </p:cNvPr>
          <p:cNvSpPr>
            <a:spLocks noGrp="1"/>
          </p:cNvSpPr>
          <p:nvPr>
            <p:ph type="title"/>
          </p:nvPr>
        </p:nvSpPr>
        <p:spPr>
          <a:xfrm>
            <a:off x="0" y="44624"/>
            <a:ext cx="9108504" cy="720080"/>
          </a:xfrm>
        </p:spPr>
        <p:txBody>
          <a:bodyPr/>
          <a:lstStyle/>
          <a:p>
            <a:r>
              <a:rPr lang="en-US" sz="2800" dirty="0"/>
              <a:t>La </a:t>
            </a:r>
            <a:r>
              <a:rPr lang="en-US" sz="2800" dirty="0" err="1"/>
              <a:t>Propriété</a:t>
            </a:r>
            <a:r>
              <a:rPr lang="en-US" sz="2800" dirty="0"/>
              <a:t> Industrielle: </a:t>
            </a:r>
            <a:r>
              <a:rPr lang="en-US" sz="2800" dirty="0" err="1"/>
              <a:t>Tranformation</a:t>
            </a:r>
            <a:r>
              <a:rPr lang="en-US" sz="2800" dirty="0"/>
              <a:t> de la Bauxite (Matière Première) à la Voiture (</a:t>
            </a:r>
            <a:r>
              <a:rPr lang="en-US" sz="2800" dirty="0" err="1"/>
              <a:t>Produit</a:t>
            </a:r>
            <a:r>
              <a:rPr lang="en-US" sz="2800" dirty="0"/>
              <a:t> Fini) </a:t>
            </a:r>
          </a:p>
        </p:txBody>
      </p:sp>
      <p:pic>
        <p:nvPicPr>
          <p:cNvPr id="5" name="Content Placeholder 4">
            <a:extLst>
              <a:ext uri="{FF2B5EF4-FFF2-40B4-BE49-F238E27FC236}">
                <a16:creationId xmlns:a16="http://schemas.microsoft.com/office/drawing/2014/main" id="{A376C73A-6C6C-AC0B-A26C-BDA2824CAA65}"/>
              </a:ext>
            </a:extLst>
          </p:cNvPr>
          <p:cNvPicPr>
            <a:picLocks noGrp="1" noChangeAspect="1"/>
          </p:cNvPicPr>
          <p:nvPr>
            <p:ph idx="1"/>
          </p:nvPr>
        </p:nvPicPr>
        <p:blipFill>
          <a:blip r:embed="rId2"/>
          <a:stretch>
            <a:fillRect/>
          </a:stretch>
        </p:blipFill>
        <p:spPr bwMode="auto">
          <a:xfrm>
            <a:off x="1514475" y="1816100"/>
            <a:ext cx="61150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668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88DAE-83A8-0655-37B6-587C55C90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A0310-B244-1192-DEA6-0D6AFD7159CE}"/>
              </a:ext>
            </a:extLst>
          </p:cNvPr>
          <p:cNvSpPr>
            <a:spLocks noGrp="1"/>
          </p:cNvSpPr>
          <p:nvPr>
            <p:ph type="title"/>
          </p:nvPr>
        </p:nvSpPr>
        <p:spPr>
          <a:xfrm>
            <a:off x="0" y="44624"/>
            <a:ext cx="9108504" cy="720080"/>
          </a:xfrm>
        </p:spPr>
        <p:txBody>
          <a:bodyPr/>
          <a:lstStyle/>
          <a:p>
            <a:r>
              <a:rPr lang="en-US" sz="2800" dirty="0"/>
              <a:t>La </a:t>
            </a:r>
            <a:r>
              <a:rPr lang="en-US" sz="2800" dirty="0" err="1"/>
              <a:t>Propriété</a:t>
            </a:r>
            <a:r>
              <a:rPr lang="en-US" sz="2800" dirty="0"/>
              <a:t> Industrielle: Transformation de la Bauxite (Matière Première) </a:t>
            </a:r>
            <a:r>
              <a:rPr lang="en-US" sz="2800" dirty="0" err="1"/>
              <a:t>en</a:t>
            </a:r>
            <a:r>
              <a:rPr lang="en-US" sz="2800" dirty="0"/>
              <a:t> Voiture (</a:t>
            </a:r>
            <a:r>
              <a:rPr lang="en-US" sz="2800" dirty="0" err="1"/>
              <a:t>Produit</a:t>
            </a:r>
            <a:r>
              <a:rPr lang="en-US" sz="2800" dirty="0"/>
              <a:t> </a:t>
            </a:r>
            <a:r>
              <a:rPr lang="en-US" sz="2800" dirty="0" err="1"/>
              <a:t>fini</a:t>
            </a:r>
            <a:r>
              <a:rPr lang="en-US" sz="2800" dirty="0"/>
              <a:t>)</a:t>
            </a:r>
          </a:p>
        </p:txBody>
      </p:sp>
      <p:pic>
        <p:nvPicPr>
          <p:cNvPr id="5" name="Picture 4">
            <a:extLst>
              <a:ext uri="{FF2B5EF4-FFF2-40B4-BE49-F238E27FC236}">
                <a16:creationId xmlns:a16="http://schemas.microsoft.com/office/drawing/2014/main" id="{99B2C362-E7B6-9E29-9C9D-FC3994BDAB20}"/>
              </a:ext>
            </a:extLst>
          </p:cNvPr>
          <p:cNvPicPr>
            <a:picLocks noChangeAspect="1"/>
          </p:cNvPicPr>
          <p:nvPr/>
        </p:nvPicPr>
        <p:blipFill>
          <a:blip r:embed="rId2"/>
          <a:stretch>
            <a:fillRect/>
          </a:stretch>
        </p:blipFill>
        <p:spPr>
          <a:xfrm>
            <a:off x="467544" y="1196752"/>
            <a:ext cx="7848872" cy="4680521"/>
          </a:xfrm>
          <a:prstGeom prst="rect">
            <a:avLst/>
          </a:prstGeom>
        </p:spPr>
      </p:pic>
    </p:spTree>
    <p:extLst>
      <p:ext uri="{BB962C8B-B14F-4D97-AF65-F5344CB8AC3E}">
        <p14:creationId xmlns:p14="http://schemas.microsoft.com/office/powerpoint/2010/main" val="83700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523A396-D6B8-09C6-4237-291A65514710}"/>
              </a:ext>
            </a:extLst>
          </p:cNvPr>
          <p:cNvSpPr>
            <a:spLocks noGrp="1" noChangeArrowheads="1"/>
          </p:cNvSpPr>
          <p:nvPr>
            <p:ph type="title" idx="4294967295"/>
          </p:nvPr>
        </p:nvSpPr>
        <p:spPr>
          <a:xfrm>
            <a:off x="468313" y="115888"/>
            <a:ext cx="8229600" cy="360362"/>
          </a:xfrm>
        </p:spPr>
        <p:txBody>
          <a:bodyPr/>
          <a:lstStyle/>
          <a:p>
            <a:pPr eaLnBrk="1" hangingPunct="1"/>
            <a:r>
              <a:rPr lang="fr-CH" altLang="en-US">
                <a:solidFill>
                  <a:srgbClr val="002060"/>
                </a:solidFill>
              </a:rPr>
              <a:t>Sommaire</a:t>
            </a:r>
            <a:endParaRPr lang="en-US" altLang="en-US">
              <a:solidFill>
                <a:srgbClr val="002060"/>
              </a:solidFill>
            </a:endParaRPr>
          </a:p>
        </p:txBody>
      </p:sp>
      <p:sp>
        <p:nvSpPr>
          <p:cNvPr id="7171" name="Rectangle 3">
            <a:extLst>
              <a:ext uri="{FF2B5EF4-FFF2-40B4-BE49-F238E27FC236}">
                <a16:creationId xmlns:a16="http://schemas.microsoft.com/office/drawing/2014/main" id="{E84AEDFA-D11F-F5BA-27CA-A0ACA62C3E14}"/>
              </a:ext>
            </a:extLst>
          </p:cNvPr>
          <p:cNvSpPr>
            <a:spLocks noGrp="1" noChangeArrowheads="1"/>
          </p:cNvSpPr>
          <p:nvPr>
            <p:ph type="body" idx="4294967295"/>
          </p:nvPr>
        </p:nvSpPr>
        <p:spPr>
          <a:xfrm>
            <a:off x="0" y="549275"/>
            <a:ext cx="9144000" cy="6019800"/>
          </a:xfrm>
        </p:spPr>
        <p:txBody>
          <a:bodyPr/>
          <a:lstStyle/>
          <a:p>
            <a:pPr marL="0" indent="0" eaLnBrk="1" hangingPunct="1">
              <a:lnSpc>
                <a:spcPct val="90000"/>
              </a:lnSpc>
              <a:buFontTx/>
              <a:buNone/>
              <a:defRPr/>
            </a:pPr>
            <a:endParaRPr lang="fr-CH" altLang="en-US" sz="800" dirty="0">
              <a:solidFill>
                <a:srgbClr val="002060"/>
              </a:solidFill>
            </a:endParaRPr>
          </a:p>
          <a:p>
            <a:pPr marL="0" indent="0" eaLnBrk="1" hangingPunct="1">
              <a:lnSpc>
                <a:spcPct val="90000"/>
              </a:lnSpc>
              <a:buNone/>
              <a:defRPr/>
            </a:pPr>
            <a:endParaRPr lang="fr-CH" altLang="en-US" sz="800" dirty="0">
              <a:solidFill>
                <a:srgbClr val="002060"/>
              </a:solidFill>
            </a:endParaRPr>
          </a:p>
          <a:p>
            <a:pPr eaLnBrk="1" hangingPunct="1">
              <a:lnSpc>
                <a:spcPct val="90000"/>
              </a:lnSpc>
              <a:defRPr/>
            </a:pPr>
            <a:r>
              <a:rPr lang="fr-CH" altLang="en-US" sz="3600" dirty="0">
                <a:solidFill>
                  <a:srgbClr val="002060"/>
                </a:solidFill>
              </a:rPr>
              <a:t>Introduction </a:t>
            </a:r>
          </a:p>
          <a:p>
            <a:pPr eaLnBrk="1" hangingPunct="1">
              <a:lnSpc>
                <a:spcPct val="90000"/>
              </a:lnSpc>
              <a:defRPr/>
            </a:pPr>
            <a:r>
              <a:rPr lang="fr-CH" altLang="en-US" sz="3600" dirty="0">
                <a:solidFill>
                  <a:srgbClr val="002060"/>
                </a:solidFill>
              </a:rPr>
              <a:t>L’Organisation Mondiale de la Propriété Intellectuelle (OMPI)</a:t>
            </a:r>
          </a:p>
          <a:p>
            <a:pPr eaLnBrk="1" hangingPunct="1">
              <a:lnSpc>
                <a:spcPct val="90000"/>
              </a:lnSpc>
              <a:defRPr/>
            </a:pPr>
            <a:r>
              <a:rPr lang="pt-BR" altLang="en-US" sz="3600" dirty="0">
                <a:solidFill>
                  <a:srgbClr val="002060"/>
                </a:solidFill>
              </a:rPr>
              <a:t>Qu’est-ce que la Propriété Intellectuelle? </a:t>
            </a:r>
          </a:p>
          <a:p>
            <a:pPr eaLnBrk="1" hangingPunct="1">
              <a:lnSpc>
                <a:spcPct val="90000"/>
              </a:lnSpc>
              <a:defRPr/>
            </a:pPr>
            <a:r>
              <a:rPr lang="pt-BR" altLang="en-US" sz="3600" dirty="0">
                <a:solidFill>
                  <a:srgbClr val="002060"/>
                </a:solidFill>
              </a:rPr>
              <a:t>Fonction de la Propriété Intellectuelle</a:t>
            </a:r>
          </a:p>
          <a:p>
            <a:pPr eaLnBrk="1" hangingPunct="1">
              <a:lnSpc>
                <a:spcPct val="90000"/>
              </a:lnSpc>
              <a:defRPr/>
            </a:pPr>
            <a:r>
              <a:rPr lang="pt-BR" altLang="en-US" sz="3600" dirty="0">
                <a:solidFill>
                  <a:srgbClr val="002060"/>
                </a:solidFill>
              </a:rPr>
              <a:t>La République Démocratique du Congo (RDC) vue de l’OMPI</a:t>
            </a:r>
            <a:r>
              <a:rPr lang="fr-CH" altLang="en-US" sz="3600" dirty="0">
                <a:solidFill>
                  <a:srgbClr val="002060"/>
                </a:solidFill>
              </a:rPr>
              <a:t> </a:t>
            </a:r>
          </a:p>
          <a:p>
            <a:pPr eaLnBrk="1" hangingPunct="1">
              <a:lnSpc>
                <a:spcPct val="90000"/>
              </a:lnSpc>
              <a:defRPr/>
            </a:pPr>
            <a:r>
              <a:rPr lang="en-US" altLang="en-US" sz="3600" dirty="0">
                <a:solidFill>
                  <a:srgbClr val="002060"/>
                </a:solidFill>
              </a:rPr>
              <a:t>Conclusion</a:t>
            </a:r>
          </a:p>
          <a:p>
            <a:pPr marL="0" indent="0" eaLnBrk="1" hangingPunct="1">
              <a:lnSpc>
                <a:spcPct val="90000"/>
              </a:lnSpc>
              <a:buFontTx/>
              <a:buNone/>
              <a:defRPr/>
            </a:pPr>
            <a:endParaRPr lang="en-US" altLang="en-US" sz="3600" dirty="0"/>
          </a:p>
          <a:p>
            <a:pPr eaLnBrk="1" hangingPunct="1">
              <a:lnSpc>
                <a:spcPct val="90000"/>
              </a:lnSpc>
              <a:defRPr/>
            </a:pPr>
            <a:endParaRPr lang="en-US" altLang="en-US" sz="32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7730E-F9CD-1483-CB39-861ECB0B33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FB3BE8-3511-65A9-612A-DC9E7281EC85}"/>
              </a:ext>
            </a:extLst>
          </p:cNvPr>
          <p:cNvSpPr>
            <a:spLocks noGrp="1"/>
          </p:cNvSpPr>
          <p:nvPr>
            <p:ph type="title"/>
          </p:nvPr>
        </p:nvSpPr>
        <p:spPr>
          <a:xfrm>
            <a:off x="0" y="0"/>
            <a:ext cx="9144000" cy="908720"/>
          </a:xfrm>
        </p:spPr>
        <p:txBody>
          <a:bodyPr/>
          <a:lstStyle/>
          <a:p>
            <a:r>
              <a:rPr lang="en-US" sz="2800" dirty="0"/>
              <a:t>La </a:t>
            </a:r>
            <a:r>
              <a:rPr lang="en-US" sz="2800" dirty="0" err="1"/>
              <a:t>Propriété</a:t>
            </a:r>
            <a:r>
              <a:rPr lang="en-US" sz="2800" dirty="0"/>
              <a:t> </a:t>
            </a:r>
            <a:r>
              <a:rPr lang="en-US" sz="2800" dirty="0" err="1"/>
              <a:t>Littéraire</a:t>
            </a:r>
            <a:r>
              <a:rPr lang="en-US" sz="2800" dirty="0"/>
              <a:t> et </a:t>
            </a:r>
            <a:r>
              <a:rPr lang="en-US" sz="2800" dirty="0" err="1"/>
              <a:t>Artistique</a:t>
            </a:r>
            <a:r>
              <a:rPr lang="en-US" sz="2800" dirty="0"/>
              <a:t>: Transformation du </a:t>
            </a:r>
            <a:r>
              <a:rPr lang="en-US" sz="2800" dirty="0" err="1"/>
              <a:t>bois</a:t>
            </a:r>
            <a:r>
              <a:rPr lang="en-US" sz="2800" dirty="0"/>
              <a:t> </a:t>
            </a:r>
            <a:r>
              <a:rPr lang="en-US" sz="2800" dirty="0" err="1"/>
              <a:t>en</a:t>
            </a:r>
            <a:r>
              <a:rPr lang="en-US" sz="2800" dirty="0"/>
              <a:t> oeuvre d’art/ et de la matière brute </a:t>
            </a:r>
            <a:r>
              <a:rPr lang="en-US" sz="2800" dirty="0" err="1"/>
              <a:t>en</a:t>
            </a:r>
            <a:r>
              <a:rPr lang="en-US" sz="2800" dirty="0"/>
              <a:t> </a:t>
            </a:r>
            <a:r>
              <a:rPr lang="en-US" sz="2800" dirty="0" err="1"/>
              <a:t>peinture</a:t>
            </a:r>
            <a:endParaRPr lang="en-US" sz="2800" dirty="0"/>
          </a:p>
        </p:txBody>
      </p:sp>
      <p:pic>
        <p:nvPicPr>
          <p:cNvPr id="9" name="Content Placeholder 8">
            <a:extLst>
              <a:ext uri="{FF2B5EF4-FFF2-40B4-BE49-F238E27FC236}">
                <a16:creationId xmlns:a16="http://schemas.microsoft.com/office/drawing/2014/main" id="{B7BD7D92-CDE7-1A37-BF58-B056DDA10EED}"/>
              </a:ext>
            </a:extLst>
          </p:cNvPr>
          <p:cNvPicPr>
            <a:picLocks noGrp="1" noChangeAspect="1"/>
          </p:cNvPicPr>
          <p:nvPr>
            <p:ph idx="1"/>
          </p:nvPr>
        </p:nvPicPr>
        <p:blipFill>
          <a:blip r:embed="rId2"/>
          <a:stretch>
            <a:fillRect/>
          </a:stretch>
        </p:blipFill>
        <p:spPr bwMode="auto">
          <a:xfrm>
            <a:off x="755576" y="1252537"/>
            <a:ext cx="324036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71D1F2BC-3371-468A-D62F-785DFDC6508E}"/>
              </a:ext>
            </a:extLst>
          </p:cNvPr>
          <p:cNvPicPr>
            <a:picLocks noChangeAspect="1"/>
          </p:cNvPicPr>
          <p:nvPr/>
        </p:nvPicPr>
        <p:blipFill>
          <a:blip r:embed="rId3"/>
          <a:stretch>
            <a:fillRect/>
          </a:stretch>
        </p:blipFill>
        <p:spPr>
          <a:xfrm>
            <a:off x="4860032" y="1263365"/>
            <a:ext cx="3384376" cy="4352925"/>
          </a:xfrm>
          <a:prstGeom prst="rect">
            <a:avLst/>
          </a:prstGeom>
        </p:spPr>
      </p:pic>
    </p:spTree>
    <p:extLst>
      <p:ext uri="{BB962C8B-B14F-4D97-AF65-F5344CB8AC3E}">
        <p14:creationId xmlns:p14="http://schemas.microsoft.com/office/powerpoint/2010/main" val="2875884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B974-A1A1-6FD2-0BC3-3068F005D7DF}"/>
              </a:ext>
            </a:extLst>
          </p:cNvPr>
          <p:cNvSpPr>
            <a:spLocks noGrp="1"/>
          </p:cNvSpPr>
          <p:nvPr>
            <p:ph type="title"/>
          </p:nvPr>
        </p:nvSpPr>
        <p:spPr>
          <a:xfrm>
            <a:off x="457200" y="0"/>
            <a:ext cx="8229600" cy="908720"/>
          </a:xfrm>
        </p:spPr>
        <p:txBody>
          <a:bodyPr/>
          <a:lstStyle/>
          <a:p>
            <a:r>
              <a:rPr lang="en-US" dirty="0"/>
              <a:t>La </a:t>
            </a:r>
            <a:r>
              <a:rPr lang="en-US" dirty="0" err="1"/>
              <a:t>Propriété</a:t>
            </a:r>
            <a:r>
              <a:rPr lang="en-US" dirty="0"/>
              <a:t> </a:t>
            </a:r>
            <a:r>
              <a:rPr lang="en-US" dirty="0" err="1"/>
              <a:t>Littéraire</a:t>
            </a:r>
            <a:r>
              <a:rPr lang="en-US" dirty="0"/>
              <a:t> et </a:t>
            </a:r>
            <a:r>
              <a:rPr lang="en-US" dirty="0" err="1"/>
              <a:t>Artistique</a:t>
            </a:r>
            <a:endParaRPr lang="en-US" dirty="0"/>
          </a:p>
        </p:txBody>
      </p:sp>
      <p:pic>
        <p:nvPicPr>
          <p:cNvPr id="5" name="Content Placeholder 4">
            <a:extLst>
              <a:ext uri="{FF2B5EF4-FFF2-40B4-BE49-F238E27FC236}">
                <a16:creationId xmlns:a16="http://schemas.microsoft.com/office/drawing/2014/main" id="{9CA6CAA0-B1AF-1B54-9030-EAC1FD168328}"/>
              </a:ext>
            </a:extLst>
          </p:cNvPr>
          <p:cNvPicPr>
            <a:picLocks noGrp="1" noChangeAspect="1"/>
          </p:cNvPicPr>
          <p:nvPr>
            <p:ph idx="1"/>
          </p:nvPr>
        </p:nvPicPr>
        <p:blipFill>
          <a:blip r:embed="rId2"/>
          <a:stretch>
            <a:fillRect/>
          </a:stretch>
        </p:blipFill>
        <p:spPr bwMode="auto">
          <a:xfrm>
            <a:off x="1331640" y="1124744"/>
            <a:ext cx="5616624" cy="500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813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D605C-45C7-E83A-DB55-65E94945D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E0E20-F0BB-77B3-C77A-ADE47766402C}"/>
              </a:ext>
            </a:extLst>
          </p:cNvPr>
          <p:cNvSpPr>
            <a:spLocks noGrp="1"/>
          </p:cNvSpPr>
          <p:nvPr>
            <p:ph type="title"/>
          </p:nvPr>
        </p:nvSpPr>
        <p:spPr>
          <a:xfrm>
            <a:off x="0" y="0"/>
            <a:ext cx="9144000" cy="836712"/>
          </a:xfrm>
        </p:spPr>
        <p:txBody>
          <a:bodyPr/>
          <a:lstStyle/>
          <a:p>
            <a:r>
              <a:rPr lang="en-US" sz="2800" dirty="0"/>
              <a:t>La </a:t>
            </a:r>
            <a:r>
              <a:rPr lang="en-US" sz="2800" dirty="0" err="1"/>
              <a:t>Propriété</a:t>
            </a:r>
            <a:r>
              <a:rPr lang="en-US" sz="2800" dirty="0"/>
              <a:t> </a:t>
            </a:r>
            <a:r>
              <a:rPr lang="en-US" sz="2800" dirty="0" err="1"/>
              <a:t>Littéraire</a:t>
            </a:r>
            <a:r>
              <a:rPr lang="en-US" sz="2800" dirty="0"/>
              <a:t> et </a:t>
            </a:r>
            <a:r>
              <a:rPr lang="en-US" sz="2800" dirty="0" err="1"/>
              <a:t>Artistique</a:t>
            </a:r>
            <a:r>
              <a:rPr lang="en-US" sz="2800" dirty="0"/>
              <a:t> </a:t>
            </a:r>
          </a:p>
        </p:txBody>
      </p:sp>
      <p:pic>
        <p:nvPicPr>
          <p:cNvPr id="9" name="Content Placeholder 8">
            <a:extLst>
              <a:ext uri="{FF2B5EF4-FFF2-40B4-BE49-F238E27FC236}">
                <a16:creationId xmlns:a16="http://schemas.microsoft.com/office/drawing/2014/main" id="{35BE0E7B-58A7-DF55-371A-530DA8107442}"/>
              </a:ext>
            </a:extLst>
          </p:cNvPr>
          <p:cNvPicPr>
            <a:picLocks noGrp="1" noChangeAspect="1"/>
          </p:cNvPicPr>
          <p:nvPr>
            <p:ph idx="1"/>
          </p:nvPr>
        </p:nvPicPr>
        <p:blipFill>
          <a:blip r:embed="rId2"/>
          <a:stretch>
            <a:fillRect/>
          </a:stretch>
        </p:blipFill>
        <p:spPr bwMode="auto">
          <a:xfrm>
            <a:off x="1619672" y="1252537"/>
            <a:ext cx="5271968"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277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01441-46E9-079B-CAD4-816720D2E9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70792-CB98-E1E0-BF34-75AA49FE8AA0}"/>
              </a:ext>
            </a:extLst>
          </p:cNvPr>
          <p:cNvSpPr>
            <a:spLocks noGrp="1"/>
          </p:cNvSpPr>
          <p:nvPr>
            <p:ph type="title"/>
          </p:nvPr>
        </p:nvSpPr>
        <p:spPr>
          <a:xfrm>
            <a:off x="0" y="44624"/>
            <a:ext cx="9108504" cy="720080"/>
          </a:xfrm>
        </p:spPr>
        <p:txBody>
          <a:bodyPr/>
          <a:lstStyle/>
          <a:p>
            <a:r>
              <a:rPr lang="en-US" sz="2800" dirty="0"/>
              <a:t>La </a:t>
            </a:r>
            <a:r>
              <a:rPr lang="en-US" sz="2800" dirty="0" err="1"/>
              <a:t>Propriété</a:t>
            </a:r>
            <a:r>
              <a:rPr lang="en-US" sz="2800" dirty="0"/>
              <a:t> </a:t>
            </a:r>
            <a:r>
              <a:rPr lang="en-US" sz="2800" dirty="0" err="1"/>
              <a:t>Intellectuelle</a:t>
            </a:r>
            <a:r>
              <a:rPr lang="en-US" sz="2800" dirty="0"/>
              <a:t> entre les Deux Axes (Horizontal et Vertical)</a:t>
            </a:r>
          </a:p>
        </p:txBody>
      </p:sp>
      <p:pic>
        <p:nvPicPr>
          <p:cNvPr id="5" name="Content Placeholder 4">
            <a:extLst>
              <a:ext uri="{FF2B5EF4-FFF2-40B4-BE49-F238E27FC236}">
                <a16:creationId xmlns:a16="http://schemas.microsoft.com/office/drawing/2014/main" id="{502C86F6-1910-D71B-D0F9-FDB11860F9D8}"/>
              </a:ext>
            </a:extLst>
          </p:cNvPr>
          <p:cNvPicPr>
            <a:picLocks noGrp="1" noChangeAspect="1"/>
          </p:cNvPicPr>
          <p:nvPr>
            <p:ph idx="1"/>
          </p:nvPr>
        </p:nvPicPr>
        <p:blipFill>
          <a:blip r:embed="rId2"/>
          <a:stretch>
            <a:fillRect/>
          </a:stretch>
        </p:blipFill>
        <p:spPr bwMode="auto">
          <a:xfrm>
            <a:off x="1466850" y="2006600"/>
            <a:ext cx="6210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470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0B7E4-6CE0-DB3D-40F6-ADB7CD1CE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C8984-FFEA-18F9-103D-7E98D1FD5750}"/>
              </a:ext>
            </a:extLst>
          </p:cNvPr>
          <p:cNvSpPr>
            <a:spLocks noGrp="1"/>
          </p:cNvSpPr>
          <p:nvPr>
            <p:ph type="title"/>
          </p:nvPr>
        </p:nvSpPr>
        <p:spPr>
          <a:xfrm>
            <a:off x="0" y="0"/>
            <a:ext cx="9144000" cy="836712"/>
          </a:xfrm>
        </p:spPr>
        <p:txBody>
          <a:bodyPr/>
          <a:lstStyle/>
          <a:p>
            <a:r>
              <a:rPr lang="en-US" sz="2800" dirty="0"/>
              <a:t>La </a:t>
            </a:r>
            <a:r>
              <a:rPr lang="en-US" sz="2800" dirty="0" err="1"/>
              <a:t>Propriété</a:t>
            </a:r>
            <a:r>
              <a:rPr lang="en-US" sz="2800" dirty="0"/>
              <a:t> </a:t>
            </a:r>
            <a:r>
              <a:rPr lang="en-US" sz="2800" dirty="0" err="1"/>
              <a:t>Intellectuelle</a:t>
            </a:r>
            <a:r>
              <a:rPr lang="en-US" sz="2800" dirty="0"/>
              <a:t> fait passer de la Surface au Volume (de 2D à 3D) </a:t>
            </a:r>
          </a:p>
        </p:txBody>
      </p:sp>
      <p:pic>
        <p:nvPicPr>
          <p:cNvPr id="5" name="Content Placeholder 4">
            <a:extLst>
              <a:ext uri="{FF2B5EF4-FFF2-40B4-BE49-F238E27FC236}">
                <a16:creationId xmlns:a16="http://schemas.microsoft.com/office/drawing/2014/main" id="{9335D63C-83BD-543C-456F-314A7B197C51}"/>
              </a:ext>
            </a:extLst>
          </p:cNvPr>
          <p:cNvPicPr>
            <a:picLocks noGrp="1" noChangeAspect="1"/>
          </p:cNvPicPr>
          <p:nvPr>
            <p:ph idx="1"/>
          </p:nvPr>
        </p:nvPicPr>
        <p:blipFill>
          <a:blip r:embed="rId2"/>
          <a:stretch>
            <a:fillRect/>
          </a:stretch>
        </p:blipFill>
        <p:spPr bwMode="auto">
          <a:xfrm>
            <a:off x="1403648" y="1340768"/>
            <a:ext cx="5999223"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684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1932C-4342-2BCD-2BE2-963B59EEB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E7BF7-EEE7-B77E-1939-90278E4E5E8E}"/>
              </a:ext>
            </a:extLst>
          </p:cNvPr>
          <p:cNvSpPr>
            <a:spLocks noGrp="1"/>
          </p:cNvSpPr>
          <p:nvPr>
            <p:ph type="title"/>
          </p:nvPr>
        </p:nvSpPr>
        <p:spPr>
          <a:xfrm>
            <a:off x="0" y="0"/>
            <a:ext cx="9144000" cy="692696"/>
          </a:xfrm>
        </p:spPr>
        <p:txBody>
          <a:bodyPr/>
          <a:lstStyle/>
          <a:p>
            <a:r>
              <a:rPr lang="en-US" sz="2800" dirty="0"/>
              <a:t>La </a:t>
            </a:r>
            <a:r>
              <a:rPr lang="en-US" sz="2800" dirty="0" err="1"/>
              <a:t>Journée</a:t>
            </a:r>
            <a:r>
              <a:rPr lang="en-US" sz="2800" dirty="0"/>
              <a:t> Mondiale de la </a:t>
            </a:r>
            <a:r>
              <a:rPr lang="en-US" sz="2800" dirty="0" err="1"/>
              <a:t>Propriété</a:t>
            </a:r>
            <a:r>
              <a:rPr lang="en-US" sz="2800" dirty="0"/>
              <a:t> </a:t>
            </a:r>
            <a:r>
              <a:rPr lang="en-US" sz="2800" dirty="0" err="1"/>
              <a:t>Intellectuelle</a:t>
            </a:r>
            <a:r>
              <a:rPr lang="en-US" sz="2800" dirty="0"/>
              <a:t> </a:t>
            </a:r>
          </a:p>
        </p:txBody>
      </p:sp>
      <p:pic>
        <p:nvPicPr>
          <p:cNvPr id="6" name="Content Placeholder 5">
            <a:extLst>
              <a:ext uri="{FF2B5EF4-FFF2-40B4-BE49-F238E27FC236}">
                <a16:creationId xmlns:a16="http://schemas.microsoft.com/office/drawing/2014/main" id="{FFC17F05-610D-B6D5-9675-70B06AB02021}"/>
              </a:ext>
            </a:extLst>
          </p:cNvPr>
          <p:cNvPicPr>
            <a:picLocks noGrp="1" noChangeAspect="1"/>
          </p:cNvPicPr>
          <p:nvPr>
            <p:ph idx="1"/>
          </p:nvPr>
        </p:nvPicPr>
        <p:blipFill>
          <a:blip r:embed="rId2"/>
          <a:stretch>
            <a:fillRect/>
          </a:stretch>
        </p:blipFill>
        <p:spPr bwMode="auto">
          <a:xfrm>
            <a:off x="1619672" y="908720"/>
            <a:ext cx="5400600" cy="504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861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21C03-4A6A-2165-C26D-ADA5CB3368B5}"/>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7C3737E3-F392-EE6C-2019-0A196FDA65E6}"/>
              </a:ext>
            </a:extLst>
          </p:cNvPr>
          <p:cNvSpPr>
            <a:spLocks noGrp="1" noChangeArrowheads="1"/>
          </p:cNvSpPr>
          <p:nvPr>
            <p:ph type="title"/>
          </p:nvPr>
        </p:nvSpPr>
        <p:spPr>
          <a:xfrm>
            <a:off x="179388" y="115888"/>
            <a:ext cx="8856662" cy="288925"/>
          </a:xfrm>
        </p:spPr>
        <p:txBody>
          <a:bodyPr/>
          <a:lstStyle/>
          <a:p>
            <a:r>
              <a:rPr lang="fr-CH" altLang="en-US" dirty="0"/>
              <a:t>Les deux Branches de la PI: Distinction</a:t>
            </a:r>
            <a:endParaRPr lang="en-US" altLang="en-US" dirty="0"/>
          </a:p>
        </p:txBody>
      </p:sp>
      <p:sp>
        <p:nvSpPr>
          <p:cNvPr id="3" name="Content Placeholder 2">
            <a:extLst>
              <a:ext uri="{FF2B5EF4-FFF2-40B4-BE49-F238E27FC236}">
                <a16:creationId xmlns:a16="http://schemas.microsoft.com/office/drawing/2014/main" id="{6961CA67-2333-01FE-F061-495137A227EA}"/>
              </a:ext>
            </a:extLst>
          </p:cNvPr>
          <p:cNvSpPr>
            <a:spLocks noGrp="1"/>
          </p:cNvSpPr>
          <p:nvPr>
            <p:ph idx="1"/>
          </p:nvPr>
        </p:nvSpPr>
        <p:spPr>
          <a:xfrm>
            <a:off x="0" y="765175"/>
            <a:ext cx="9144000" cy="6092825"/>
          </a:xfrm>
        </p:spPr>
        <p:txBody>
          <a:bodyPr/>
          <a:lstStyle/>
          <a:p>
            <a:pPr>
              <a:defRPr/>
            </a:pPr>
            <a:r>
              <a:rPr lang="fr-CH" sz="2800" dirty="0">
                <a:solidFill>
                  <a:srgbClr val="002060"/>
                </a:solidFill>
              </a:rPr>
              <a:t>Toutes les œuvres d’art et d’invention </a:t>
            </a:r>
            <a:r>
              <a:rPr lang="fr-CH" sz="2800" b="1" dirty="0">
                <a:solidFill>
                  <a:srgbClr val="002060"/>
                </a:solidFill>
              </a:rPr>
              <a:t>naissent</a:t>
            </a:r>
            <a:r>
              <a:rPr lang="fr-CH" sz="2800" dirty="0">
                <a:solidFill>
                  <a:srgbClr val="002060"/>
                </a:solidFill>
              </a:rPr>
              <a:t> de l’ingéniosité humaine = </a:t>
            </a:r>
            <a:r>
              <a:rPr lang="fr-CH" sz="2800" i="1" dirty="0">
                <a:solidFill>
                  <a:srgbClr val="002060"/>
                </a:solidFill>
              </a:rPr>
              <a:t>Naissance</a:t>
            </a:r>
            <a:r>
              <a:rPr lang="fr-CH" sz="2800" dirty="0">
                <a:solidFill>
                  <a:srgbClr val="002060"/>
                </a:solidFill>
              </a:rPr>
              <a:t> de la propriété intellectuelle (</a:t>
            </a:r>
            <a:r>
              <a:rPr lang="fr-CH" sz="2800" u="sng" dirty="0">
                <a:solidFill>
                  <a:srgbClr val="002060"/>
                </a:solidFill>
              </a:rPr>
              <a:t>droit d’auteur reconnu dès cette phase, pas de formalité</a:t>
            </a:r>
            <a:r>
              <a:rPr lang="fr-CH" sz="2800" dirty="0">
                <a:solidFill>
                  <a:srgbClr val="002060"/>
                </a:solidFill>
              </a:rPr>
              <a:t>) </a:t>
            </a:r>
            <a:endParaRPr lang="fr-CH" sz="2800" b="1" dirty="0">
              <a:solidFill>
                <a:srgbClr val="002060"/>
              </a:solidFill>
            </a:endParaRPr>
          </a:p>
          <a:p>
            <a:pPr marL="0" indent="0">
              <a:buFontTx/>
              <a:buNone/>
              <a:defRPr/>
            </a:pPr>
            <a:endParaRPr lang="fr-CH" sz="800" b="1" dirty="0">
              <a:solidFill>
                <a:srgbClr val="002060"/>
              </a:solidFill>
            </a:endParaRPr>
          </a:p>
          <a:p>
            <a:pPr>
              <a:defRPr/>
            </a:pPr>
            <a:r>
              <a:rPr lang="fr-CH" sz="2800" dirty="0">
                <a:solidFill>
                  <a:srgbClr val="002060"/>
                </a:solidFill>
              </a:rPr>
              <a:t>Ces œuvres assurent le maintien d’une</a:t>
            </a:r>
            <a:r>
              <a:rPr lang="fr-CH" sz="2800" b="1" dirty="0">
                <a:solidFill>
                  <a:srgbClr val="002060"/>
                </a:solidFill>
              </a:rPr>
              <a:t> vie digne</a:t>
            </a:r>
            <a:r>
              <a:rPr lang="fr-CH" sz="2800" dirty="0">
                <a:solidFill>
                  <a:srgbClr val="002060"/>
                </a:solidFill>
              </a:rPr>
              <a:t> aux Hommes = </a:t>
            </a:r>
            <a:r>
              <a:rPr lang="fr-CH" sz="2800" i="1" dirty="0">
                <a:solidFill>
                  <a:srgbClr val="002060"/>
                </a:solidFill>
              </a:rPr>
              <a:t>Fonction sociale </a:t>
            </a:r>
            <a:r>
              <a:rPr lang="fr-CH" sz="2800" dirty="0">
                <a:solidFill>
                  <a:srgbClr val="002060"/>
                </a:solidFill>
              </a:rPr>
              <a:t>de la propriété intellectuelle </a:t>
            </a:r>
          </a:p>
          <a:p>
            <a:pPr marL="0" indent="0">
              <a:buFontTx/>
              <a:buNone/>
              <a:defRPr/>
            </a:pPr>
            <a:endParaRPr lang="fr-CH" sz="800" b="1" dirty="0">
              <a:solidFill>
                <a:srgbClr val="002060"/>
              </a:solidFill>
            </a:endParaRPr>
          </a:p>
          <a:p>
            <a:pPr>
              <a:defRPr/>
            </a:pPr>
            <a:r>
              <a:rPr lang="fr-CH" sz="2800" dirty="0">
                <a:solidFill>
                  <a:srgbClr val="002060"/>
                </a:solidFill>
              </a:rPr>
              <a:t>Il est du devoir de l’Etat d’assurer avec diligence la </a:t>
            </a:r>
            <a:r>
              <a:rPr lang="fr-CH" sz="2800" b="1" dirty="0">
                <a:solidFill>
                  <a:srgbClr val="002060"/>
                </a:solidFill>
              </a:rPr>
              <a:t>protection</a:t>
            </a:r>
            <a:r>
              <a:rPr lang="fr-CH" sz="2800" dirty="0">
                <a:solidFill>
                  <a:srgbClr val="002060"/>
                </a:solidFill>
              </a:rPr>
              <a:t> des arts et des inventions) = </a:t>
            </a:r>
            <a:r>
              <a:rPr lang="fr-CH" sz="2800" i="1" dirty="0">
                <a:solidFill>
                  <a:srgbClr val="002060"/>
                </a:solidFill>
              </a:rPr>
              <a:t>Protection</a:t>
            </a:r>
            <a:r>
              <a:rPr lang="fr-CH" sz="2800" dirty="0">
                <a:solidFill>
                  <a:srgbClr val="002060"/>
                </a:solidFill>
              </a:rPr>
              <a:t> de la propriété intellectuelle (</a:t>
            </a:r>
            <a:r>
              <a:rPr lang="fr-CH" sz="2800" u="sng" dirty="0">
                <a:solidFill>
                  <a:srgbClr val="002060"/>
                </a:solidFill>
              </a:rPr>
              <a:t>propriété industrielle</a:t>
            </a:r>
            <a:r>
              <a:rPr lang="fr-CH" sz="2800" dirty="0">
                <a:solidFill>
                  <a:srgbClr val="002060"/>
                </a:solidFill>
              </a:rPr>
              <a:t>: formalité exigée auprès de l’Etat pour recevoir un/plusieurs brevets, modèles d’utilité, DMI, marques, nom commercial, Indication Géographique) </a:t>
            </a:r>
            <a:endParaRPr lang="en-US" sz="2800" b="1" dirty="0">
              <a:solidFill>
                <a:srgbClr val="002060"/>
              </a:solidFill>
            </a:endParaRPr>
          </a:p>
        </p:txBody>
      </p:sp>
    </p:spTree>
    <p:extLst>
      <p:ext uri="{BB962C8B-B14F-4D97-AF65-F5344CB8AC3E}">
        <p14:creationId xmlns:p14="http://schemas.microsoft.com/office/powerpoint/2010/main" val="2857003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1904-F609-F442-7A9B-97FAA843E2F8}"/>
              </a:ext>
            </a:extLst>
          </p:cNvPr>
          <p:cNvSpPr>
            <a:spLocks noGrp="1"/>
          </p:cNvSpPr>
          <p:nvPr>
            <p:ph type="title"/>
          </p:nvPr>
        </p:nvSpPr>
        <p:spPr>
          <a:xfrm>
            <a:off x="457200" y="0"/>
            <a:ext cx="8229600" cy="548680"/>
          </a:xfrm>
        </p:spPr>
        <p:txBody>
          <a:bodyPr/>
          <a:lstStyle/>
          <a:p>
            <a:r>
              <a:rPr lang="en-US" sz="2800" dirty="0"/>
              <a:t>Conclusion</a:t>
            </a:r>
          </a:p>
        </p:txBody>
      </p:sp>
      <p:sp>
        <p:nvSpPr>
          <p:cNvPr id="3" name="Content Placeholder 2">
            <a:extLst>
              <a:ext uri="{FF2B5EF4-FFF2-40B4-BE49-F238E27FC236}">
                <a16:creationId xmlns:a16="http://schemas.microsoft.com/office/drawing/2014/main" id="{86AB639C-B7CF-2DA4-F3ED-2FF3A19F6CFB}"/>
              </a:ext>
            </a:extLst>
          </p:cNvPr>
          <p:cNvSpPr>
            <a:spLocks noGrp="1"/>
          </p:cNvSpPr>
          <p:nvPr>
            <p:ph idx="1"/>
          </p:nvPr>
        </p:nvSpPr>
        <p:spPr>
          <a:xfrm>
            <a:off x="0" y="476672"/>
            <a:ext cx="9144000" cy="6381328"/>
          </a:xfrm>
        </p:spPr>
        <p:txBody>
          <a:bodyPr/>
          <a:lstStyle/>
          <a:p>
            <a:r>
              <a:rPr lang="en-US" dirty="0">
                <a:solidFill>
                  <a:srgbClr val="002060"/>
                </a:solidFill>
              </a:rPr>
              <a:t>La </a:t>
            </a:r>
            <a:r>
              <a:rPr lang="en-US" dirty="0" err="1">
                <a:solidFill>
                  <a:srgbClr val="002060"/>
                </a:solidFill>
              </a:rPr>
              <a:t>Journée</a:t>
            </a:r>
            <a:r>
              <a:rPr lang="en-US" dirty="0">
                <a:solidFill>
                  <a:srgbClr val="002060"/>
                </a:solidFill>
              </a:rPr>
              <a:t> Mondiale de la </a:t>
            </a:r>
            <a:r>
              <a:rPr lang="en-US" dirty="0" err="1">
                <a:solidFill>
                  <a:srgbClr val="002060"/>
                </a:solidFill>
              </a:rPr>
              <a:t>Propriété</a:t>
            </a:r>
            <a:r>
              <a:rPr lang="en-US" dirty="0">
                <a:solidFill>
                  <a:srgbClr val="002060"/>
                </a:solidFill>
              </a:rPr>
              <a:t> </a:t>
            </a:r>
            <a:r>
              <a:rPr lang="en-US" dirty="0" err="1">
                <a:solidFill>
                  <a:srgbClr val="002060"/>
                </a:solidFill>
              </a:rPr>
              <a:t>Intellectuelle</a:t>
            </a:r>
            <a:r>
              <a:rPr lang="en-US" dirty="0">
                <a:solidFill>
                  <a:srgbClr val="002060"/>
                </a:solidFill>
              </a:rPr>
              <a:t> (JMPI) est le JOUR </a:t>
            </a:r>
            <a:r>
              <a:rPr lang="en-US" dirty="0" err="1">
                <a:solidFill>
                  <a:srgbClr val="002060"/>
                </a:solidFill>
              </a:rPr>
              <a:t>où</a:t>
            </a:r>
            <a:r>
              <a:rPr lang="en-US" dirty="0">
                <a:solidFill>
                  <a:srgbClr val="002060"/>
                </a:solidFill>
              </a:rPr>
              <a:t> </a:t>
            </a:r>
            <a:r>
              <a:rPr lang="en-US" dirty="0" err="1">
                <a:solidFill>
                  <a:srgbClr val="002060"/>
                </a:solidFill>
              </a:rPr>
              <a:t>l’Etat</a:t>
            </a:r>
            <a:r>
              <a:rPr lang="en-US" dirty="0">
                <a:solidFill>
                  <a:srgbClr val="002060"/>
                </a:solidFill>
              </a:rPr>
              <a:t> redouble </a:t>
            </a:r>
            <a:r>
              <a:rPr lang="en-US" dirty="0" err="1">
                <a:solidFill>
                  <a:srgbClr val="002060"/>
                </a:solidFill>
              </a:rPr>
              <a:t>d’efforts</a:t>
            </a:r>
            <a:r>
              <a:rPr lang="en-US" dirty="0">
                <a:solidFill>
                  <a:srgbClr val="002060"/>
                </a:solidFill>
              </a:rPr>
              <a:t> pour </a:t>
            </a:r>
            <a:r>
              <a:rPr lang="en-US" dirty="0" err="1">
                <a:solidFill>
                  <a:srgbClr val="002060"/>
                </a:solidFill>
              </a:rPr>
              <a:t>maîtriser</a:t>
            </a:r>
            <a:r>
              <a:rPr lang="en-US" dirty="0">
                <a:solidFill>
                  <a:srgbClr val="002060"/>
                </a:solidFill>
              </a:rPr>
              <a:t> les trois dimensions de la </a:t>
            </a:r>
            <a:r>
              <a:rPr lang="en-US" dirty="0" err="1">
                <a:solidFill>
                  <a:srgbClr val="002060"/>
                </a:solidFill>
              </a:rPr>
              <a:t>propriété</a:t>
            </a:r>
            <a:r>
              <a:rPr lang="en-US" dirty="0">
                <a:solidFill>
                  <a:srgbClr val="002060"/>
                </a:solidFill>
              </a:rPr>
              <a:t> </a:t>
            </a:r>
            <a:r>
              <a:rPr lang="en-US" dirty="0" err="1">
                <a:solidFill>
                  <a:srgbClr val="002060"/>
                </a:solidFill>
              </a:rPr>
              <a:t>intellectuelle</a:t>
            </a:r>
            <a:r>
              <a:rPr lang="en-US" dirty="0">
                <a:solidFill>
                  <a:srgbClr val="002060"/>
                </a:solidFill>
              </a:rPr>
              <a:t> </a:t>
            </a:r>
            <a:r>
              <a:rPr lang="en-US" dirty="0" err="1">
                <a:solidFill>
                  <a:srgbClr val="002060"/>
                </a:solidFill>
              </a:rPr>
              <a:t>afin</a:t>
            </a:r>
            <a:r>
              <a:rPr lang="en-US" dirty="0">
                <a:solidFill>
                  <a:srgbClr val="002060"/>
                </a:solidFill>
              </a:rPr>
              <a:t> de </a:t>
            </a:r>
            <a:r>
              <a:rPr lang="en-US" dirty="0" err="1">
                <a:solidFill>
                  <a:srgbClr val="002060"/>
                </a:solidFill>
              </a:rPr>
              <a:t>pouvoir</a:t>
            </a:r>
            <a:r>
              <a:rPr lang="en-US" dirty="0">
                <a:solidFill>
                  <a:srgbClr val="002060"/>
                </a:solidFill>
              </a:rPr>
              <a:t> </a:t>
            </a:r>
            <a:r>
              <a:rPr lang="en-US" dirty="0" err="1">
                <a:solidFill>
                  <a:srgbClr val="002060"/>
                </a:solidFill>
              </a:rPr>
              <a:t>lui-même</a:t>
            </a:r>
            <a:r>
              <a:rPr lang="en-US" dirty="0">
                <a:solidFill>
                  <a:srgbClr val="002060"/>
                </a:solidFill>
              </a:rPr>
              <a:t> </a:t>
            </a:r>
            <a:r>
              <a:rPr lang="en-US" dirty="0" err="1">
                <a:solidFill>
                  <a:srgbClr val="002060"/>
                </a:solidFill>
              </a:rPr>
              <a:t>trouver</a:t>
            </a:r>
            <a:r>
              <a:rPr lang="en-US" dirty="0">
                <a:solidFill>
                  <a:srgbClr val="002060"/>
                </a:solidFill>
              </a:rPr>
              <a:t> des </a:t>
            </a:r>
            <a:r>
              <a:rPr lang="en-US" dirty="0" err="1">
                <a:solidFill>
                  <a:srgbClr val="002060"/>
                </a:solidFill>
              </a:rPr>
              <a:t>réponses</a:t>
            </a:r>
            <a:r>
              <a:rPr lang="en-US" dirty="0">
                <a:solidFill>
                  <a:srgbClr val="002060"/>
                </a:solidFill>
              </a:rPr>
              <a:t> à </a:t>
            </a:r>
            <a:r>
              <a:rPr lang="en-US" dirty="0" err="1">
                <a:solidFill>
                  <a:srgbClr val="002060"/>
                </a:solidFill>
              </a:rPr>
              <a:t>ses</a:t>
            </a:r>
            <a:r>
              <a:rPr lang="en-US" dirty="0">
                <a:solidFill>
                  <a:srgbClr val="002060"/>
                </a:solidFill>
              </a:rPr>
              <a:t> </a:t>
            </a:r>
            <a:r>
              <a:rPr lang="en-US" dirty="0" err="1">
                <a:solidFill>
                  <a:srgbClr val="002060"/>
                </a:solidFill>
              </a:rPr>
              <a:t>besoins</a:t>
            </a:r>
            <a:r>
              <a:rPr lang="en-US" dirty="0">
                <a:solidFill>
                  <a:srgbClr val="002060"/>
                </a:solidFill>
              </a:rPr>
              <a:t> </a:t>
            </a:r>
            <a:r>
              <a:rPr lang="en-US" dirty="0" err="1">
                <a:solidFill>
                  <a:srgbClr val="002060"/>
                </a:solidFill>
              </a:rPr>
              <a:t>existentiels</a:t>
            </a:r>
            <a:r>
              <a:rPr lang="en-US" dirty="0">
                <a:solidFill>
                  <a:srgbClr val="002060"/>
                </a:solidFill>
              </a:rPr>
              <a:t> (</a:t>
            </a:r>
            <a:r>
              <a:rPr lang="en-US" b="1" dirty="0">
                <a:solidFill>
                  <a:srgbClr val="002060"/>
                </a:solidFill>
              </a:rPr>
              <a:t>Il est evident </a:t>
            </a:r>
            <a:r>
              <a:rPr lang="en-US" b="1" dirty="0" err="1">
                <a:solidFill>
                  <a:srgbClr val="002060"/>
                </a:solidFill>
              </a:rPr>
              <a:t>que</a:t>
            </a:r>
            <a:r>
              <a:rPr lang="en-US" b="1" dirty="0">
                <a:solidFill>
                  <a:srgbClr val="002060"/>
                </a:solidFill>
              </a:rPr>
              <a:t> les PVD et les PMA </a:t>
            </a:r>
            <a:r>
              <a:rPr lang="en-US" b="1" dirty="0" err="1">
                <a:solidFill>
                  <a:srgbClr val="002060"/>
                </a:solidFill>
              </a:rPr>
              <a:t>sont</a:t>
            </a:r>
            <a:r>
              <a:rPr lang="en-US" b="1" dirty="0">
                <a:solidFill>
                  <a:srgbClr val="002060"/>
                </a:solidFill>
              </a:rPr>
              <a:t> propriétaires de </a:t>
            </a:r>
            <a:r>
              <a:rPr lang="en-US" b="1" dirty="0" err="1">
                <a:solidFill>
                  <a:srgbClr val="002060"/>
                </a:solidFill>
              </a:rPr>
              <a:t>leurs</a:t>
            </a:r>
            <a:r>
              <a:rPr lang="en-US" b="1" dirty="0">
                <a:solidFill>
                  <a:srgbClr val="002060"/>
                </a:solidFill>
              </a:rPr>
              <a:t> </a:t>
            </a:r>
            <a:r>
              <a:rPr lang="en-US" b="1" dirty="0" err="1">
                <a:solidFill>
                  <a:srgbClr val="002060"/>
                </a:solidFill>
              </a:rPr>
              <a:t>ressources</a:t>
            </a:r>
            <a:r>
              <a:rPr lang="en-US" b="1" dirty="0">
                <a:solidFill>
                  <a:srgbClr val="002060"/>
                </a:solidFill>
              </a:rPr>
              <a:t> </a:t>
            </a:r>
            <a:r>
              <a:rPr lang="en-US" b="1" dirty="0" err="1">
                <a:solidFill>
                  <a:srgbClr val="002060"/>
                </a:solidFill>
              </a:rPr>
              <a:t>naturelles</a:t>
            </a:r>
            <a:r>
              <a:rPr lang="en-US" b="1" dirty="0">
                <a:solidFill>
                  <a:srgbClr val="002060"/>
                </a:solidFill>
              </a:rPr>
              <a:t> </a:t>
            </a:r>
            <a:r>
              <a:rPr lang="en-US" b="1" dirty="0" err="1">
                <a:solidFill>
                  <a:srgbClr val="002060"/>
                </a:solidFill>
              </a:rPr>
              <a:t>mais</a:t>
            </a:r>
            <a:r>
              <a:rPr lang="en-US" b="1" dirty="0">
                <a:solidFill>
                  <a:srgbClr val="002060"/>
                </a:solidFill>
              </a:rPr>
              <a:t> </a:t>
            </a:r>
            <a:r>
              <a:rPr lang="en-US" b="1" dirty="0" err="1">
                <a:solidFill>
                  <a:srgbClr val="002060"/>
                </a:solidFill>
              </a:rPr>
              <a:t>ce</a:t>
            </a:r>
            <a:r>
              <a:rPr lang="en-US" b="1" dirty="0">
                <a:solidFill>
                  <a:srgbClr val="002060"/>
                </a:solidFill>
              </a:rPr>
              <a:t> </a:t>
            </a:r>
            <a:r>
              <a:rPr lang="en-US" b="1" dirty="0" err="1">
                <a:solidFill>
                  <a:srgbClr val="002060"/>
                </a:solidFill>
              </a:rPr>
              <a:t>sont</a:t>
            </a:r>
            <a:r>
              <a:rPr lang="en-US" b="1" dirty="0">
                <a:solidFill>
                  <a:srgbClr val="002060"/>
                </a:solidFill>
              </a:rPr>
              <a:t> </a:t>
            </a:r>
            <a:r>
              <a:rPr lang="en-US" b="1" dirty="0" err="1">
                <a:solidFill>
                  <a:srgbClr val="002060"/>
                </a:solidFill>
              </a:rPr>
              <a:t>d’autres</a:t>
            </a:r>
            <a:r>
              <a:rPr lang="en-US" b="1" dirty="0">
                <a:solidFill>
                  <a:srgbClr val="002060"/>
                </a:solidFill>
              </a:rPr>
              <a:t> pays qui </a:t>
            </a:r>
            <a:r>
              <a:rPr lang="en-US" b="1" dirty="0" err="1">
                <a:solidFill>
                  <a:srgbClr val="002060"/>
                </a:solidFill>
              </a:rPr>
              <a:t>ont</a:t>
            </a:r>
            <a:r>
              <a:rPr lang="en-US" b="1" dirty="0">
                <a:solidFill>
                  <a:srgbClr val="002060"/>
                </a:solidFill>
              </a:rPr>
              <a:t> la </a:t>
            </a:r>
            <a:r>
              <a:rPr lang="en-US" b="1" dirty="0" err="1">
                <a:solidFill>
                  <a:srgbClr val="002060"/>
                </a:solidFill>
              </a:rPr>
              <a:t>propriété</a:t>
            </a:r>
            <a:r>
              <a:rPr lang="en-US" b="1" dirty="0">
                <a:solidFill>
                  <a:srgbClr val="002060"/>
                </a:solidFill>
              </a:rPr>
              <a:t> </a:t>
            </a:r>
            <a:r>
              <a:rPr lang="en-US" b="1" u="sng" dirty="0" err="1">
                <a:solidFill>
                  <a:srgbClr val="002060"/>
                </a:solidFill>
              </a:rPr>
              <a:t>intellectuelle</a:t>
            </a:r>
            <a:r>
              <a:rPr lang="en-US" b="1" dirty="0">
                <a:solidFill>
                  <a:srgbClr val="002060"/>
                </a:solidFill>
              </a:rPr>
              <a:t> sur </a:t>
            </a:r>
            <a:r>
              <a:rPr lang="en-US" b="1" dirty="0" err="1">
                <a:solidFill>
                  <a:srgbClr val="002060"/>
                </a:solidFill>
              </a:rPr>
              <a:t>ces</a:t>
            </a:r>
            <a:r>
              <a:rPr lang="en-US" b="1" dirty="0">
                <a:solidFill>
                  <a:srgbClr val="002060"/>
                </a:solidFill>
              </a:rPr>
              <a:t> </a:t>
            </a:r>
            <a:r>
              <a:rPr lang="en-US" b="1" dirty="0" err="1">
                <a:solidFill>
                  <a:srgbClr val="002060"/>
                </a:solidFill>
              </a:rPr>
              <a:t>ressources</a:t>
            </a:r>
            <a:r>
              <a:rPr lang="en-US" dirty="0">
                <a:solidFill>
                  <a:srgbClr val="002060"/>
                </a:solidFill>
              </a:rPr>
              <a:t>)</a:t>
            </a:r>
          </a:p>
          <a:p>
            <a:pPr marL="0" indent="0">
              <a:buNone/>
            </a:pPr>
            <a:endParaRPr lang="en-US" sz="800" dirty="0">
              <a:solidFill>
                <a:srgbClr val="002060"/>
              </a:solidFill>
            </a:endParaRPr>
          </a:p>
          <a:p>
            <a:r>
              <a:rPr lang="en-US" dirty="0">
                <a:solidFill>
                  <a:srgbClr val="002060"/>
                </a:solidFill>
              </a:rPr>
              <a:t>En </a:t>
            </a:r>
            <a:r>
              <a:rPr lang="en-US" dirty="0" err="1">
                <a:solidFill>
                  <a:srgbClr val="002060"/>
                </a:solidFill>
              </a:rPr>
              <a:t>ce</a:t>
            </a:r>
            <a:r>
              <a:rPr lang="en-US" dirty="0">
                <a:solidFill>
                  <a:srgbClr val="002060"/>
                </a:solidFill>
              </a:rPr>
              <a:t> JOUR, </a:t>
            </a:r>
            <a:r>
              <a:rPr lang="en-US" dirty="0" err="1">
                <a:solidFill>
                  <a:srgbClr val="002060"/>
                </a:solidFill>
              </a:rPr>
              <a:t>l’Etat</a:t>
            </a:r>
            <a:r>
              <a:rPr lang="en-US" dirty="0">
                <a:solidFill>
                  <a:srgbClr val="002060"/>
                </a:solidFill>
              </a:rPr>
              <a:t> </a:t>
            </a:r>
            <a:r>
              <a:rPr lang="en-US" dirty="0" err="1">
                <a:solidFill>
                  <a:srgbClr val="002060"/>
                </a:solidFill>
              </a:rPr>
              <a:t>organise</a:t>
            </a:r>
            <a:r>
              <a:rPr lang="en-US" dirty="0">
                <a:solidFill>
                  <a:srgbClr val="002060"/>
                </a:solidFill>
              </a:rPr>
              <a:t> des manifestations sur TOUTE </a:t>
            </a:r>
            <a:r>
              <a:rPr lang="en-US" dirty="0" err="1">
                <a:solidFill>
                  <a:srgbClr val="002060"/>
                </a:solidFill>
              </a:rPr>
              <a:t>l’étendue</a:t>
            </a:r>
            <a:r>
              <a:rPr lang="en-US" dirty="0">
                <a:solidFill>
                  <a:srgbClr val="002060"/>
                </a:solidFill>
              </a:rPr>
              <a:t> de son </a:t>
            </a:r>
            <a:r>
              <a:rPr lang="en-US" dirty="0" err="1">
                <a:solidFill>
                  <a:srgbClr val="002060"/>
                </a:solidFill>
              </a:rPr>
              <a:t>territoire</a:t>
            </a:r>
            <a:r>
              <a:rPr lang="en-US" dirty="0">
                <a:solidFill>
                  <a:srgbClr val="002060"/>
                </a:solidFill>
              </a:rPr>
              <a:t> (non </a:t>
            </a:r>
            <a:r>
              <a:rPr lang="en-US" dirty="0" err="1">
                <a:solidFill>
                  <a:srgbClr val="002060"/>
                </a:solidFill>
              </a:rPr>
              <a:t>seulement</a:t>
            </a:r>
            <a:r>
              <a:rPr lang="en-US" dirty="0">
                <a:solidFill>
                  <a:srgbClr val="002060"/>
                </a:solidFill>
              </a:rPr>
              <a:t> à la </a:t>
            </a:r>
            <a:r>
              <a:rPr lang="en-US" dirty="0" err="1">
                <a:solidFill>
                  <a:srgbClr val="002060"/>
                </a:solidFill>
              </a:rPr>
              <a:t>capitale</a:t>
            </a:r>
            <a:r>
              <a:rPr lang="en-US" dirty="0">
                <a:solidFill>
                  <a:srgbClr val="002060"/>
                </a:solidFill>
              </a:rPr>
              <a:t>) pour encourager les </a:t>
            </a:r>
            <a:r>
              <a:rPr lang="en-US" dirty="0" err="1">
                <a:solidFill>
                  <a:srgbClr val="002060"/>
                </a:solidFill>
              </a:rPr>
              <a:t>créateurs</a:t>
            </a:r>
            <a:r>
              <a:rPr lang="en-US" dirty="0">
                <a:solidFill>
                  <a:srgbClr val="002060"/>
                </a:solidFill>
              </a:rPr>
              <a:t> d’oeuvres d’art et </a:t>
            </a:r>
            <a:r>
              <a:rPr lang="en-US" dirty="0" err="1">
                <a:solidFill>
                  <a:srgbClr val="002060"/>
                </a:solidFill>
              </a:rPr>
              <a:t>d’invention</a:t>
            </a:r>
            <a:r>
              <a:rPr lang="en-US" dirty="0">
                <a:solidFill>
                  <a:srgbClr val="002060"/>
                </a:solidFill>
              </a:rPr>
              <a:t>, les entrepreneurs et les </a:t>
            </a:r>
            <a:r>
              <a:rPr lang="en-US" dirty="0" err="1">
                <a:solidFill>
                  <a:srgbClr val="002060"/>
                </a:solidFill>
              </a:rPr>
              <a:t>entreprises</a:t>
            </a:r>
            <a:r>
              <a:rPr lang="en-US" dirty="0">
                <a:solidFill>
                  <a:srgbClr val="002060"/>
                </a:solidFill>
              </a:rPr>
              <a:t>, les </a:t>
            </a:r>
            <a:r>
              <a:rPr lang="en-US" dirty="0" err="1">
                <a:solidFill>
                  <a:srgbClr val="002060"/>
                </a:solidFill>
              </a:rPr>
              <a:t>étudiants</a:t>
            </a:r>
            <a:r>
              <a:rPr lang="en-US" dirty="0">
                <a:solidFill>
                  <a:srgbClr val="002060"/>
                </a:solidFill>
              </a:rPr>
              <a:t>, les </a:t>
            </a:r>
            <a:r>
              <a:rPr lang="en-US" dirty="0" err="1">
                <a:solidFill>
                  <a:srgbClr val="002060"/>
                </a:solidFill>
              </a:rPr>
              <a:t>universités</a:t>
            </a:r>
            <a:r>
              <a:rPr lang="en-US" dirty="0">
                <a:solidFill>
                  <a:srgbClr val="002060"/>
                </a:solidFill>
              </a:rPr>
              <a:t> et les écoles techniques à se </a:t>
            </a:r>
            <a:r>
              <a:rPr lang="en-US" dirty="0" err="1">
                <a:solidFill>
                  <a:srgbClr val="002060"/>
                </a:solidFill>
              </a:rPr>
              <a:t>dépasser</a:t>
            </a:r>
            <a:r>
              <a:rPr lang="en-US" dirty="0">
                <a:solidFill>
                  <a:srgbClr val="002060"/>
                </a:solidFill>
              </a:rPr>
              <a:t> pour </a:t>
            </a:r>
            <a:r>
              <a:rPr lang="en-US" dirty="0" err="1">
                <a:solidFill>
                  <a:srgbClr val="002060"/>
                </a:solidFill>
              </a:rPr>
              <a:t>contribuer</a:t>
            </a:r>
            <a:r>
              <a:rPr lang="en-US" dirty="0">
                <a:solidFill>
                  <a:srgbClr val="002060"/>
                </a:solidFill>
              </a:rPr>
              <a:t> au </a:t>
            </a:r>
            <a:r>
              <a:rPr lang="en-US" dirty="0" err="1">
                <a:solidFill>
                  <a:srgbClr val="002060"/>
                </a:solidFill>
              </a:rPr>
              <a:t>développement</a:t>
            </a:r>
            <a:r>
              <a:rPr lang="en-US" dirty="0">
                <a:solidFill>
                  <a:srgbClr val="002060"/>
                </a:solidFill>
              </a:rPr>
              <a:t> du pays dans </a:t>
            </a:r>
            <a:r>
              <a:rPr lang="en-US" dirty="0" err="1">
                <a:solidFill>
                  <a:srgbClr val="002060"/>
                </a:solidFill>
              </a:rPr>
              <a:t>leurs</a:t>
            </a:r>
            <a:r>
              <a:rPr lang="en-US" dirty="0">
                <a:solidFill>
                  <a:srgbClr val="002060"/>
                </a:solidFill>
              </a:rPr>
              <a:t> </a:t>
            </a:r>
            <a:r>
              <a:rPr lang="en-US" dirty="0" err="1">
                <a:solidFill>
                  <a:srgbClr val="002060"/>
                </a:solidFill>
              </a:rPr>
              <a:t>secteurs</a:t>
            </a:r>
            <a:r>
              <a:rPr lang="en-US" dirty="0">
                <a:solidFill>
                  <a:srgbClr val="002060"/>
                </a:solidFill>
              </a:rPr>
              <a:t> </a:t>
            </a:r>
            <a:r>
              <a:rPr lang="en-US" dirty="0" err="1">
                <a:solidFill>
                  <a:srgbClr val="002060"/>
                </a:solidFill>
              </a:rPr>
              <a:t>respectifs</a:t>
            </a:r>
            <a:endParaRPr lang="en-US" dirty="0">
              <a:solidFill>
                <a:srgbClr val="002060"/>
              </a:solidFill>
            </a:endParaRPr>
          </a:p>
          <a:p>
            <a:pPr marL="0" indent="0">
              <a:buNone/>
            </a:pPr>
            <a:endParaRPr lang="en-US" sz="800" dirty="0">
              <a:solidFill>
                <a:srgbClr val="002060"/>
              </a:solidFill>
            </a:endParaRPr>
          </a:p>
          <a:p>
            <a:r>
              <a:rPr lang="en-US" dirty="0">
                <a:solidFill>
                  <a:srgbClr val="002060"/>
                </a:solidFill>
              </a:rPr>
              <a:t>Ce JOUR est </a:t>
            </a:r>
            <a:r>
              <a:rPr lang="en-US" dirty="0" err="1">
                <a:solidFill>
                  <a:srgbClr val="002060"/>
                </a:solidFill>
              </a:rPr>
              <a:t>aussi</a:t>
            </a:r>
            <a:r>
              <a:rPr lang="en-US" dirty="0">
                <a:solidFill>
                  <a:srgbClr val="002060"/>
                </a:solidFill>
              </a:rPr>
              <a:t> </a:t>
            </a:r>
            <a:r>
              <a:rPr lang="en-US" dirty="0" err="1">
                <a:solidFill>
                  <a:srgbClr val="002060"/>
                </a:solidFill>
              </a:rPr>
              <a:t>celui</a:t>
            </a:r>
            <a:r>
              <a:rPr lang="en-US" dirty="0">
                <a:solidFill>
                  <a:srgbClr val="002060"/>
                </a:solidFill>
              </a:rPr>
              <a:t> </a:t>
            </a:r>
            <a:r>
              <a:rPr lang="en-US" dirty="0" err="1">
                <a:solidFill>
                  <a:srgbClr val="002060"/>
                </a:solidFill>
              </a:rPr>
              <a:t>où</a:t>
            </a:r>
            <a:r>
              <a:rPr lang="en-US" dirty="0">
                <a:solidFill>
                  <a:srgbClr val="002060"/>
                </a:solidFill>
              </a:rPr>
              <a:t> chacun se </a:t>
            </a:r>
            <a:r>
              <a:rPr lang="en-US" dirty="0" err="1">
                <a:solidFill>
                  <a:srgbClr val="002060"/>
                </a:solidFill>
              </a:rPr>
              <a:t>demande</a:t>
            </a:r>
            <a:r>
              <a:rPr lang="en-US" dirty="0">
                <a:solidFill>
                  <a:srgbClr val="002060"/>
                </a:solidFill>
              </a:rPr>
              <a:t> </a:t>
            </a:r>
            <a:r>
              <a:rPr lang="en-US" dirty="0" err="1">
                <a:solidFill>
                  <a:srgbClr val="002060"/>
                </a:solidFill>
              </a:rPr>
              <a:t>en</a:t>
            </a:r>
            <a:r>
              <a:rPr lang="en-US" dirty="0">
                <a:solidFill>
                  <a:srgbClr val="002060"/>
                </a:solidFill>
              </a:rPr>
              <a:t> quoi </a:t>
            </a:r>
            <a:r>
              <a:rPr lang="en-US" b="1" dirty="0">
                <a:solidFill>
                  <a:srgbClr val="002060"/>
                </a:solidFill>
              </a:rPr>
              <a:t>il est UTILE pour son pays et </a:t>
            </a:r>
            <a:r>
              <a:rPr lang="en-US" b="1" dirty="0" err="1">
                <a:solidFill>
                  <a:srgbClr val="002060"/>
                </a:solidFill>
              </a:rPr>
              <a:t>décide</a:t>
            </a:r>
            <a:r>
              <a:rPr lang="en-US" b="1" dirty="0">
                <a:solidFill>
                  <a:srgbClr val="002060"/>
                </a:solidFill>
              </a:rPr>
              <a:t> de </a:t>
            </a:r>
            <a:r>
              <a:rPr lang="en-US" b="1" dirty="0" err="1">
                <a:solidFill>
                  <a:srgbClr val="002060"/>
                </a:solidFill>
              </a:rPr>
              <a:t>reveiller</a:t>
            </a:r>
            <a:r>
              <a:rPr lang="en-US" b="1" dirty="0">
                <a:solidFill>
                  <a:srgbClr val="002060"/>
                </a:solidFill>
              </a:rPr>
              <a:t> le “</a:t>
            </a:r>
            <a:r>
              <a:rPr lang="en-US" b="1" dirty="0" err="1">
                <a:solidFill>
                  <a:srgbClr val="002060"/>
                </a:solidFill>
              </a:rPr>
              <a:t>géant</a:t>
            </a:r>
            <a:r>
              <a:rPr lang="en-US" b="1" dirty="0">
                <a:solidFill>
                  <a:srgbClr val="002060"/>
                </a:solidFill>
              </a:rPr>
              <a:t>” qui </a:t>
            </a:r>
            <a:r>
              <a:rPr lang="en-US" b="1" dirty="0" err="1">
                <a:solidFill>
                  <a:srgbClr val="002060"/>
                </a:solidFill>
              </a:rPr>
              <a:t>dort</a:t>
            </a:r>
            <a:r>
              <a:rPr lang="en-US" b="1" dirty="0">
                <a:solidFill>
                  <a:srgbClr val="002060"/>
                </a:solidFill>
              </a:rPr>
              <a:t> </a:t>
            </a:r>
            <a:r>
              <a:rPr lang="en-US" b="1" dirty="0" err="1">
                <a:solidFill>
                  <a:srgbClr val="002060"/>
                </a:solidFill>
              </a:rPr>
              <a:t>en</a:t>
            </a:r>
            <a:r>
              <a:rPr lang="en-US" b="1" dirty="0">
                <a:solidFill>
                  <a:srgbClr val="002060"/>
                </a:solidFill>
              </a:rPr>
              <a:t> </a:t>
            </a:r>
            <a:r>
              <a:rPr lang="en-US" b="1" dirty="0" err="1">
                <a:solidFill>
                  <a:srgbClr val="002060"/>
                </a:solidFill>
              </a:rPr>
              <a:t>lui</a:t>
            </a:r>
            <a:r>
              <a:rPr lang="en-US" b="1" dirty="0">
                <a:solidFill>
                  <a:srgbClr val="002060"/>
                </a:solidFill>
              </a:rPr>
              <a:t> pour assurer le </a:t>
            </a:r>
            <a:r>
              <a:rPr lang="en-US" b="1" dirty="0" err="1">
                <a:solidFill>
                  <a:srgbClr val="002060"/>
                </a:solidFill>
              </a:rPr>
              <a:t>rayonnement</a:t>
            </a:r>
            <a:r>
              <a:rPr lang="en-US" b="1" dirty="0">
                <a:solidFill>
                  <a:srgbClr val="002060"/>
                </a:solidFill>
              </a:rPr>
              <a:t> de son pays! </a:t>
            </a:r>
          </a:p>
        </p:txBody>
      </p:sp>
    </p:spTree>
    <p:extLst>
      <p:ext uri="{BB962C8B-B14F-4D97-AF65-F5344CB8AC3E}">
        <p14:creationId xmlns:p14="http://schemas.microsoft.com/office/powerpoint/2010/main" val="1410417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C4374-4C5E-94A6-FBE9-2B061D5BFF46}"/>
              </a:ext>
            </a:extLst>
          </p:cNvPr>
          <p:cNvSpPr>
            <a:spLocks noGrp="1"/>
          </p:cNvSpPr>
          <p:nvPr>
            <p:ph type="title"/>
          </p:nvPr>
        </p:nvSpPr>
        <p:spPr>
          <a:xfrm>
            <a:off x="457200" y="0"/>
            <a:ext cx="8229600" cy="1196752"/>
          </a:xfrm>
        </p:spPr>
        <p:txBody>
          <a:bodyPr/>
          <a:lstStyle/>
          <a:p>
            <a:r>
              <a:rPr lang="fr-FR" sz="2000" dirty="0"/>
              <a:t>Le thème de la JMPI de 2026 : « Propriété Intellectuelle et Sport » pour souligner comment la créativité et l’innovation façonnent le monde du sport!           </a:t>
            </a:r>
            <a:r>
              <a:rPr lang="fr-FR" sz="2000" b="1" dirty="0">
                <a:solidFill>
                  <a:srgbClr val="002060"/>
                </a:solidFill>
              </a:rPr>
              <a:t>BONNE FETE DE LA JMPI!!!!</a:t>
            </a:r>
            <a:endParaRPr lang="en-US" sz="2000" b="1" dirty="0">
              <a:solidFill>
                <a:srgbClr val="002060"/>
              </a:solidFill>
            </a:endParaRPr>
          </a:p>
        </p:txBody>
      </p:sp>
      <p:pic>
        <p:nvPicPr>
          <p:cNvPr id="3" name="Picture 2" descr="Photo d’une femme en position de départ dans une course. Texte : Journée mondiale de la propriété intellectuelle 2026. Prêts. Partez. Innovez.">
            <a:extLst>
              <a:ext uri="{FF2B5EF4-FFF2-40B4-BE49-F238E27FC236}">
                <a16:creationId xmlns:a16="http://schemas.microsoft.com/office/drawing/2014/main" id="{0F568744-4DDC-C6D7-1679-82DFDE8E7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1738313"/>
            <a:ext cx="646747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530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73593-774D-E524-F712-26EF4405E484}"/>
            </a:ext>
          </a:extLst>
        </p:cNvPr>
        <p:cNvGrpSpPr/>
        <p:nvPr/>
      </p:nvGrpSpPr>
      <p:grpSpPr>
        <a:xfrm>
          <a:off x="0" y="0"/>
          <a:ext cx="0" cy="0"/>
          <a:chOff x="0" y="0"/>
          <a:chExt cx="0" cy="0"/>
        </a:xfrm>
      </p:grpSpPr>
      <p:sp>
        <p:nvSpPr>
          <p:cNvPr id="5122" name="Rectangle 4">
            <a:extLst>
              <a:ext uri="{FF2B5EF4-FFF2-40B4-BE49-F238E27FC236}">
                <a16:creationId xmlns:a16="http://schemas.microsoft.com/office/drawing/2014/main" id="{D68F976E-C29E-C1D0-02F8-D5E9592D39D7}"/>
              </a:ext>
            </a:extLst>
          </p:cNvPr>
          <p:cNvSpPr>
            <a:spLocks noGrp="1" noChangeArrowheads="1"/>
          </p:cNvSpPr>
          <p:nvPr>
            <p:ph type="subTitle" idx="1"/>
          </p:nvPr>
        </p:nvSpPr>
        <p:spPr>
          <a:xfrm>
            <a:off x="1187449" y="1700809"/>
            <a:ext cx="6977063" cy="2088232"/>
          </a:xfrm>
        </p:spPr>
        <p:txBody>
          <a:bodyPr/>
          <a:lstStyle/>
          <a:p>
            <a:pPr algn="ctr" eaLnBrk="1" hangingPunct="1"/>
            <a:r>
              <a:rPr lang="en-US" altLang="en-US" b="1" dirty="0">
                <a:solidFill>
                  <a:srgbClr val="00408C"/>
                </a:solidFill>
                <a:ea typeface="ヒラギノ角ゴ Pro W3"/>
                <a:cs typeface="ヒラギノ角ゴ Pro W3"/>
              </a:rPr>
              <a:t> </a:t>
            </a:r>
          </a:p>
          <a:p>
            <a:pPr algn="ctr" eaLnBrk="1" hangingPunct="1"/>
            <a:endParaRPr lang="en-US" altLang="en-US" b="1" dirty="0">
              <a:solidFill>
                <a:srgbClr val="00408C"/>
              </a:solidFill>
              <a:ea typeface="ヒラギノ角ゴ Pro W3"/>
              <a:cs typeface="ヒラギノ角ゴ Pro W3"/>
            </a:endParaRPr>
          </a:p>
          <a:p>
            <a:pPr algn="ctr" eaLnBrk="1" hangingPunct="1"/>
            <a:r>
              <a:rPr lang="en-US" altLang="en-US" b="1" dirty="0">
                <a:solidFill>
                  <a:srgbClr val="00408C"/>
                </a:solidFill>
                <a:ea typeface="ヒラギノ角ゴ Pro W3"/>
                <a:cs typeface="ヒラギノ角ゴ Pro W3"/>
              </a:rPr>
              <a:t>LA REPUBLIQUE DEMOCRATIQUE DU CONGO VUE DE L’OMPI</a:t>
            </a:r>
          </a:p>
        </p:txBody>
      </p:sp>
      <p:sp>
        <p:nvSpPr>
          <p:cNvPr id="5123" name="Text Box 5">
            <a:extLst>
              <a:ext uri="{FF2B5EF4-FFF2-40B4-BE49-F238E27FC236}">
                <a16:creationId xmlns:a16="http://schemas.microsoft.com/office/drawing/2014/main" id="{B1C250C7-8037-1757-2C41-FDA5BAF437B6}"/>
              </a:ext>
            </a:extLst>
          </p:cNvPr>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nSpc>
                <a:spcPct val="40000"/>
              </a:lnSpc>
              <a:spcBef>
                <a:spcPct val="50000"/>
              </a:spcBef>
              <a:buFontTx/>
              <a:buNone/>
            </a:pPr>
            <a:endParaRPr lang="fr-FR" altLang="en-US" sz="1300">
              <a:solidFill>
                <a:srgbClr val="3399FF"/>
              </a:solidFill>
              <a:latin typeface="Arial Black" panose="020B0A04020102020204" pitchFamily="34" charset="0"/>
              <a:ea typeface="ヒラギノ角ゴ Pro W3"/>
              <a:cs typeface="Arial" panose="020B0604020202020204" pitchFamily="34" charset="0"/>
            </a:endParaRPr>
          </a:p>
        </p:txBody>
      </p:sp>
      <p:sp>
        <p:nvSpPr>
          <p:cNvPr id="5124" name="Rectangle 7">
            <a:extLst>
              <a:ext uri="{FF2B5EF4-FFF2-40B4-BE49-F238E27FC236}">
                <a16:creationId xmlns:a16="http://schemas.microsoft.com/office/drawing/2014/main" id="{B0782249-9C7C-79CC-E690-F92D892E80D6}"/>
              </a:ext>
            </a:extLst>
          </p:cNvPr>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buFontTx/>
              <a:buNone/>
            </a:pPr>
            <a:endParaRPr lang="fr-FR" altLang="en-US" sz="1800">
              <a:solidFill>
                <a:srgbClr val="00408C"/>
              </a:solidFill>
              <a:ea typeface="ヒラギノ角ゴ Pro W3"/>
              <a:cs typeface="Arial" panose="020B0604020202020204" pitchFamily="34" charset="0"/>
            </a:endParaRPr>
          </a:p>
        </p:txBody>
      </p:sp>
      <p:sp>
        <p:nvSpPr>
          <p:cNvPr id="5125" name="Rectangle 7">
            <a:extLst>
              <a:ext uri="{FF2B5EF4-FFF2-40B4-BE49-F238E27FC236}">
                <a16:creationId xmlns:a16="http://schemas.microsoft.com/office/drawing/2014/main" id="{9586B658-F02B-443A-9C90-78A19A864087}"/>
              </a:ext>
            </a:extLst>
          </p:cNvPr>
          <p:cNvSpPr>
            <a:spLocks noChangeArrowheads="1"/>
          </p:cNvSpPr>
          <p:nvPr/>
        </p:nvSpPr>
        <p:spPr bwMode="auto">
          <a:xfrm>
            <a:off x="1331913" y="3789041"/>
            <a:ext cx="6789737" cy="309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buFontTx/>
              <a:buNone/>
            </a:pPr>
            <a:r>
              <a:rPr lang="fr-CH" altLang="en-US" sz="1800" dirty="0">
                <a:solidFill>
                  <a:srgbClr val="00408C"/>
                </a:solidFill>
                <a:ea typeface="ヒラギノ角ゴ Pro W3"/>
                <a:cs typeface="Arial" panose="020B0604020202020204" pitchFamily="34" charset="0"/>
              </a:rPr>
              <a:t>ELANGI BOTOY ITUKU</a:t>
            </a:r>
            <a:endParaRPr lang="en-US" altLang="en-US" sz="1800" dirty="0">
              <a:solidFill>
                <a:srgbClr val="00408C"/>
              </a:solidFill>
              <a:ea typeface="ヒラギノ角ゴ Pro W3"/>
              <a:cs typeface="Arial" panose="020B0604020202020204" pitchFamily="34" charset="0"/>
            </a:endParaRPr>
          </a:p>
          <a:p>
            <a:pPr eaLnBrk="1" hangingPunct="1">
              <a:buFontTx/>
              <a:buNone/>
            </a:pPr>
            <a:r>
              <a:rPr lang="fr-CH" altLang="en-US" sz="1800" dirty="0">
                <a:solidFill>
                  <a:srgbClr val="00408C"/>
                </a:solidFill>
                <a:ea typeface="ヒラギノ角ゴ Pro W3"/>
                <a:cs typeface="Arial" panose="020B0604020202020204" pitchFamily="34" charset="0"/>
              </a:rPr>
              <a:t>Administrateur  chargé de l’Information en matière de propriété industrielle  </a:t>
            </a:r>
          </a:p>
          <a:p>
            <a:pPr eaLnBrk="1" hangingPunct="1">
              <a:buFontTx/>
              <a:buNone/>
            </a:pPr>
            <a:r>
              <a:rPr lang="fr-CH" altLang="en-US" sz="1800" dirty="0">
                <a:solidFill>
                  <a:srgbClr val="00408C"/>
                </a:solidFill>
                <a:ea typeface="ヒラギノ角ゴ Pro W3"/>
                <a:cs typeface="Arial" panose="020B0604020202020204" pitchFamily="34" charset="0"/>
              </a:rPr>
              <a:t>Division de l’Appui à la Technologie et à l’Innovation</a:t>
            </a:r>
          </a:p>
          <a:p>
            <a:pPr eaLnBrk="1" hangingPunct="1">
              <a:buFontTx/>
              <a:buNone/>
            </a:pPr>
            <a:r>
              <a:rPr lang="fr-CH" altLang="en-US" sz="1800" dirty="0">
                <a:solidFill>
                  <a:srgbClr val="00408C"/>
                </a:solidFill>
                <a:ea typeface="ヒラギノ角ゴ Pro W3"/>
                <a:cs typeface="Arial" panose="020B0604020202020204" pitchFamily="34" charset="0"/>
              </a:rPr>
              <a:t>Département de la Propriété Intellectuelle au service des Innovateurs </a:t>
            </a:r>
          </a:p>
          <a:p>
            <a:pPr eaLnBrk="1" hangingPunct="1">
              <a:buFontTx/>
              <a:buNone/>
            </a:pPr>
            <a:r>
              <a:rPr lang="fr-CH" altLang="en-US" sz="1800" dirty="0">
                <a:solidFill>
                  <a:srgbClr val="00408C"/>
                </a:solidFill>
                <a:ea typeface="ヒラギノ角ゴ Pro W3"/>
                <a:cs typeface="Arial" panose="020B0604020202020204" pitchFamily="34" charset="0"/>
              </a:rPr>
              <a:t>Organisation Mondiale de la Propriété Intellectuelle (OMPI)</a:t>
            </a:r>
          </a:p>
          <a:p>
            <a:pPr eaLnBrk="1" hangingPunct="1">
              <a:buFontTx/>
              <a:buNone/>
            </a:pPr>
            <a:r>
              <a:rPr lang="fr-CH" altLang="en-US" sz="1800" dirty="0">
                <a:solidFill>
                  <a:srgbClr val="00408C"/>
                </a:solidFill>
                <a:ea typeface="ヒラギノ角ゴ Pro W3"/>
                <a:cs typeface="Arial" panose="020B0604020202020204" pitchFamily="34" charset="0"/>
              </a:rPr>
              <a:t>	</a:t>
            </a:r>
          </a:p>
          <a:p>
            <a:pPr eaLnBrk="1" hangingPunct="1">
              <a:buFontTx/>
              <a:buNone/>
            </a:pPr>
            <a:r>
              <a:rPr lang="fr-CH" altLang="en-US" sz="1800" dirty="0">
                <a:solidFill>
                  <a:srgbClr val="00408C"/>
                </a:solidFill>
                <a:ea typeface="ヒラギノ角ゴ Pro W3"/>
                <a:cs typeface="Arial" panose="020B0604020202020204" pitchFamily="34" charset="0"/>
              </a:rPr>
              <a:t>KINSHASA – LE 27 AVRIL 2026</a:t>
            </a:r>
            <a:endParaRPr lang="en-US" altLang="en-US" sz="1800" dirty="0">
              <a:solidFill>
                <a:srgbClr val="00408C"/>
              </a:solidFill>
              <a:ea typeface="ヒラギノ角ゴ Pro W3"/>
              <a:cs typeface="Arial" panose="020B0604020202020204" pitchFamily="34" charset="0"/>
            </a:endParaRPr>
          </a:p>
          <a:p>
            <a:pPr eaLnBrk="1" hangingPunct="1">
              <a:buFontTx/>
              <a:buNone/>
            </a:pPr>
            <a:endParaRPr lang="fr-CH" altLang="en-US" sz="1800" dirty="0">
              <a:solidFill>
                <a:srgbClr val="00408C"/>
              </a:solidFill>
              <a:ea typeface="ヒラギノ角ゴ Pro W3"/>
              <a:cs typeface="Arial" panose="020B0604020202020204" pitchFamily="34" charset="0"/>
            </a:endParaRPr>
          </a:p>
        </p:txBody>
      </p:sp>
    </p:spTree>
    <p:extLst>
      <p:ext uri="{BB962C8B-B14F-4D97-AF65-F5344CB8AC3E}">
        <p14:creationId xmlns:p14="http://schemas.microsoft.com/office/powerpoint/2010/main" val="241321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2776BDF-58F5-2EC5-E333-542F8530E743}"/>
              </a:ext>
            </a:extLst>
          </p:cNvPr>
          <p:cNvSpPr>
            <a:spLocks noGrp="1"/>
          </p:cNvSpPr>
          <p:nvPr>
            <p:ph type="title"/>
          </p:nvPr>
        </p:nvSpPr>
        <p:spPr>
          <a:xfrm>
            <a:off x="0" y="0"/>
            <a:ext cx="9144000" cy="620713"/>
          </a:xfrm>
        </p:spPr>
        <p:txBody>
          <a:bodyPr/>
          <a:lstStyle/>
          <a:p>
            <a:pPr algn="ctr"/>
            <a:r>
              <a:rPr lang="fr-CH" altLang="en-US" dirty="0">
                <a:solidFill>
                  <a:srgbClr val="0070C0"/>
                </a:solidFill>
              </a:rPr>
              <a:t>Introduction</a:t>
            </a:r>
            <a:endParaRPr lang="en-US" altLang="en-US" dirty="0">
              <a:solidFill>
                <a:srgbClr val="0070C0"/>
              </a:solidFill>
            </a:endParaRPr>
          </a:p>
        </p:txBody>
      </p:sp>
      <p:sp>
        <p:nvSpPr>
          <p:cNvPr id="9219" name="Content Placeholder 2">
            <a:extLst>
              <a:ext uri="{FF2B5EF4-FFF2-40B4-BE49-F238E27FC236}">
                <a16:creationId xmlns:a16="http://schemas.microsoft.com/office/drawing/2014/main" id="{42504088-CB19-1E11-4185-204F0BF40315}"/>
              </a:ext>
            </a:extLst>
          </p:cNvPr>
          <p:cNvSpPr>
            <a:spLocks noGrp="1"/>
          </p:cNvSpPr>
          <p:nvPr>
            <p:ph idx="1"/>
          </p:nvPr>
        </p:nvSpPr>
        <p:spPr>
          <a:xfrm>
            <a:off x="34925" y="549275"/>
            <a:ext cx="9074150" cy="6264275"/>
          </a:xfrm>
        </p:spPr>
        <p:txBody>
          <a:bodyPr/>
          <a:lstStyle/>
          <a:p>
            <a:pPr algn="just">
              <a:buFontTx/>
              <a:buChar char="•"/>
            </a:pPr>
            <a:r>
              <a:rPr lang="fr-CH" altLang="en-US" sz="3200" b="1" u="sng" dirty="0">
                <a:solidFill>
                  <a:srgbClr val="0070C0"/>
                </a:solidFill>
              </a:rPr>
              <a:t>Le 26 avril 1970</a:t>
            </a:r>
            <a:r>
              <a:rPr lang="fr-CH" altLang="en-US" sz="3200" b="1" dirty="0">
                <a:solidFill>
                  <a:srgbClr val="0070C0"/>
                </a:solidFill>
              </a:rPr>
              <a:t> </a:t>
            </a:r>
            <a:r>
              <a:rPr lang="fr-CH" altLang="en-US" sz="3200" dirty="0">
                <a:solidFill>
                  <a:srgbClr val="0070C0"/>
                </a:solidFill>
              </a:rPr>
              <a:t>= date de l’entrée en vigueur de la Convention de Stockholm de 1967 instituant l’Organisation Mondiale de la Propriété Intellectuelle (OMPI)</a:t>
            </a:r>
            <a:endParaRPr lang="en-US" altLang="en-US" sz="3200" dirty="0">
              <a:solidFill>
                <a:srgbClr val="0070C0"/>
              </a:solidFill>
            </a:endParaRPr>
          </a:p>
          <a:p>
            <a:pPr algn="just">
              <a:buFontTx/>
              <a:buChar char="•"/>
            </a:pPr>
            <a:r>
              <a:rPr lang="fr-CH" altLang="en-US" sz="3200" b="1" dirty="0">
                <a:solidFill>
                  <a:srgbClr val="0070C0"/>
                </a:solidFill>
              </a:rPr>
              <a:t>7 avril 1999</a:t>
            </a:r>
            <a:r>
              <a:rPr lang="fr-CH" altLang="en-US" sz="3200" dirty="0">
                <a:solidFill>
                  <a:srgbClr val="0070C0"/>
                </a:solidFill>
              </a:rPr>
              <a:t>: Proposition pour l’institutionnalisation d’une Journée Mondiale de la Propriété Intellectuelle (JMPI) dans le but de sensibiliser le monde sur l’importance de la créativité et de l’innovation</a:t>
            </a:r>
          </a:p>
          <a:p>
            <a:pPr algn="just">
              <a:buFontTx/>
              <a:buChar char="•"/>
            </a:pPr>
            <a:r>
              <a:rPr lang="fr-CH" altLang="en-US" sz="3200" b="1" dirty="0">
                <a:solidFill>
                  <a:srgbClr val="0070C0"/>
                </a:solidFill>
              </a:rPr>
              <a:t>Octobre 1999</a:t>
            </a:r>
            <a:r>
              <a:rPr lang="fr-CH" altLang="en-US" sz="3200" dirty="0">
                <a:solidFill>
                  <a:srgbClr val="0070C0"/>
                </a:solidFill>
              </a:rPr>
              <a:t>: Approbation de l’idée par l’Assemblée Générale de l’OMPI </a:t>
            </a:r>
          </a:p>
          <a:p>
            <a:pPr>
              <a:buFontTx/>
              <a:buChar char="•"/>
            </a:pPr>
            <a:r>
              <a:rPr lang="fr-CH" altLang="en-US" sz="3200" b="1" dirty="0">
                <a:solidFill>
                  <a:srgbClr val="0070C0"/>
                </a:solidFill>
              </a:rPr>
              <a:t>26 avril 2000: </a:t>
            </a:r>
            <a:r>
              <a:rPr lang="fr-CH" altLang="en-US" sz="3200" dirty="0">
                <a:solidFill>
                  <a:srgbClr val="0070C0"/>
                </a:solidFill>
              </a:rPr>
              <a:t>1</a:t>
            </a:r>
            <a:r>
              <a:rPr lang="fr-CH" altLang="en-US" sz="3200" baseline="30000" dirty="0">
                <a:solidFill>
                  <a:srgbClr val="0070C0"/>
                </a:solidFill>
              </a:rPr>
              <a:t>ère</a:t>
            </a:r>
            <a:r>
              <a:rPr lang="fr-CH" altLang="en-US" sz="3200" dirty="0">
                <a:solidFill>
                  <a:srgbClr val="0070C0"/>
                </a:solidFill>
              </a:rPr>
              <a:t> JMPI </a:t>
            </a:r>
            <a:endParaRPr lang="en-US" altLang="en-US" sz="3200" dirty="0">
              <a:solidFill>
                <a:srgbClr val="0070C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117C-2A64-7835-C53F-0BA2796A6A17}"/>
              </a:ext>
            </a:extLst>
          </p:cNvPr>
          <p:cNvSpPr>
            <a:spLocks noGrp="1"/>
          </p:cNvSpPr>
          <p:nvPr>
            <p:ph type="title"/>
          </p:nvPr>
        </p:nvSpPr>
        <p:spPr>
          <a:xfrm>
            <a:off x="107504" y="0"/>
            <a:ext cx="8712968" cy="1417638"/>
          </a:xfrm>
        </p:spPr>
        <p:txBody>
          <a:bodyPr/>
          <a:lstStyle/>
          <a:p>
            <a:r>
              <a:rPr lang="en-US" sz="2800" dirty="0"/>
              <a:t>La RDC: Un </a:t>
            </a:r>
            <a:r>
              <a:rPr lang="en-US" sz="2800" dirty="0" err="1"/>
              <a:t>Potentiel</a:t>
            </a:r>
            <a:r>
              <a:rPr lang="en-US" sz="2800" dirty="0"/>
              <a:t> Paradis Terrestre </a:t>
            </a:r>
            <a:r>
              <a:rPr lang="en-US" sz="2800" dirty="0" err="1"/>
              <a:t>ou</a:t>
            </a:r>
            <a:r>
              <a:rPr lang="en-US" sz="2800" dirty="0"/>
              <a:t> Une </a:t>
            </a:r>
            <a:r>
              <a:rPr lang="en-US" sz="2800" dirty="0" err="1"/>
              <a:t>Potentielle</a:t>
            </a:r>
            <a:r>
              <a:rPr lang="en-US" sz="2800" dirty="0"/>
              <a:t> Terre Promise</a:t>
            </a:r>
          </a:p>
        </p:txBody>
      </p:sp>
      <p:sp>
        <p:nvSpPr>
          <p:cNvPr id="3" name="Content Placeholder 2">
            <a:extLst>
              <a:ext uri="{FF2B5EF4-FFF2-40B4-BE49-F238E27FC236}">
                <a16:creationId xmlns:a16="http://schemas.microsoft.com/office/drawing/2014/main" id="{90C10B4B-4469-A4B8-26B3-5EDAFC423F2A}"/>
              </a:ext>
            </a:extLst>
          </p:cNvPr>
          <p:cNvSpPr>
            <a:spLocks noGrp="1"/>
          </p:cNvSpPr>
          <p:nvPr>
            <p:ph idx="1"/>
          </p:nvPr>
        </p:nvSpPr>
        <p:spPr>
          <a:xfrm>
            <a:off x="0" y="1417639"/>
            <a:ext cx="9144000" cy="4387626"/>
          </a:xfrm>
        </p:spPr>
        <p:txBody>
          <a:bodyPr/>
          <a:lstStyle/>
          <a:p>
            <a:r>
              <a:rPr lang="fr-FR" b="1" dirty="0">
                <a:solidFill>
                  <a:srgbClr val="002060"/>
                </a:solidFill>
              </a:rPr>
              <a:t>Un scandale géologique</a:t>
            </a:r>
            <a:r>
              <a:rPr lang="fr-FR" dirty="0">
                <a:solidFill>
                  <a:srgbClr val="002060"/>
                </a:solidFill>
              </a:rPr>
              <a:t>: </a:t>
            </a:r>
          </a:p>
          <a:p>
            <a:pPr lvl="1"/>
            <a:r>
              <a:rPr lang="fr-FR" dirty="0">
                <a:solidFill>
                  <a:srgbClr val="002060"/>
                </a:solidFill>
              </a:rPr>
              <a:t>La RDC possède l’un des sous-sols les plus riches au monde :</a:t>
            </a:r>
          </a:p>
          <a:p>
            <a:pPr lvl="2"/>
            <a:r>
              <a:rPr lang="fr-FR" b="1" dirty="0">
                <a:solidFill>
                  <a:srgbClr val="002060"/>
                </a:solidFill>
              </a:rPr>
              <a:t>Cobalt</a:t>
            </a:r>
            <a:r>
              <a:rPr lang="fr-FR" dirty="0">
                <a:solidFill>
                  <a:srgbClr val="002060"/>
                </a:solidFill>
              </a:rPr>
              <a:t> (une grande part des réserves mondiales, essentiel pour les batteries) </a:t>
            </a:r>
          </a:p>
          <a:p>
            <a:pPr lvl="2"/>
            <a:r>
              <a:rPr lang="fr-FR" b="1" dirty="0">
                <a:solidFill>
                  <a:srgbClr val="002060"/>
                </a:solidFill>
              </a:rPr>
              <a:t>Cuivre</a:t>
            </a:r>
            <a:r>
              <a:rPr lang="fr-FR" dirty="0">
                <a:solidFill>
                  <a:srgbClr val="002060"/>
                </a:solidFill>
              </a:rPr>
              <a:t> (notamment dans le Katanga) </a:t>
            </a:r>
          </a:p>
          <a:p>
            <a:pPr lvl="2"/>
            <a:r>
              <a:rPr lang="fr-FR" b="1" dirty="0">
                <a:solidFill>
                  <a:srgbClr val="002060"/>
                </a:solidFill>
              </a:rPr>
              <a:t>Coltan</a:t>
            </a:r>
            <a:r>
              <a:rPr lang="fr-FR" dirty="0">
                <a:solidFill>
                  <a:srgbClr val="002060"/>
                </a:solidFill>
              </a:rPr>
              <a:t> (utilisé dans les smartphones et technologies modernes) </a:t>
            </a:r>
          </a:p>
          <a:p>
            <a:pPr lvl="2"/>
            <a:r>
              <a:rPr lang="fr-FR" b="1" dirty="0">
                <a:solidFill>
                  <a:srgbClr val="002060"/>
                </a:solidFill>
              </a:rPr>
              <a:t>Or, diamants, étain, lithium</a:t>
            </a:r>
            <a:r>
              <a:rPr lang="fr-FR" dirty="0">
                <a:solidFill>
                  <a:srgbClr val="002060"/>
                </a:solidFill>
              </a:rPr>
              <a:t>, etc. </a:t>
            </a:r>
          </a:p>
          <a:p>
            <a:r>
              <a:rPr lang="fr-FR" dirty="0">
                <a:solidFill>
                  <a:srgbClr val="002060"/>
                </a:solidFill>
              </a:rPr>
              <a:t>Cette abondance est ce qui a inspiré le terme!</a:t>
            </a:r>
            <a:endParaRPr lang="fr-FR" dirty="0"/>
          </a:p>
          <a:p>
            <a:endParaRPr lang="en-US" dirty="0">
              <a:solidFill>
                <a:srgbClr val="002060"/>
              </a:solidFill>
            </a:endParaRPr>
          </a:p>
          <a:p>
            <a:endParaRPr lang="fr-FR" b="1" dirty="0">
              <a:solidFill>
                <a:srgbClr val="002060"/>
              </a:solidFill>
            </a:endParaRPr>
          </a:p>
          <a:p>
            <a:pPr marL="0" indent="0">
              <a:buNone/>
            </a:pPr>
            <a:endParaRPr lang="fr-FR" dirty="0">
              <a:solidFill>
                <a:srgbClr val="002060"/>
              </a:solidFill>
            </a:endParaRPr>
          </a:p>
        </p:txBody>
      </p:sp>
    </p:spTree>
    <p:extLst>
      <p:ext uri="{BB962C8B-B14F-4D97-AF65-F5344CB8AC3E}">
        <p14:creationId xmlns:p14="http://schemas.microsoft.com/office/powerpoint/2010/main" val="52612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4983-07F7-017A-F479-4396AC4B0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5573D8-0650-0446-B95C-D45A8CAAA859}"/>
              </a:ext>
            </a:extLst>
          </p:cNvPr>
          <p:cNvSpPr>
            <a:spLocks noGrp="1"/>
          </p:cNvSpPr>
          <p:nvPr>
            <p:ph type="title"/>
          </p:nvPr>
        </p:nvSpPr>
        <p:spPr>
          <a:xfrm>
            <a:off x="107504" y="0"/>
            <a:ext cx="8712968" cy="764704"/>
          </a:xfrm>
        </p:spPr>
        <p:txBody>
          <a:bodyPr/>
          <a:lstStyle/>
          <a:p>
            <a:r>
              <a:rPr lang="en-US" sz="2800" dirty="0"/>
              <a:t>La RDC: Un </a:t>
            </a:r>
            <a:r>
              <a:rPr lang="en-US" sz="2800" dirty="0" err="1"/>
              <a:t>Potentiel</a:t>
            </a:r>
            <a:r>
              <a:rPr lang="en-US" sz="2800" dirty="0"/>
              <a:t> Paradis Terrestre </a:t>
            </a:r>
            <a:r>
              <a:rPr lang="en-US" sz="2800" dirty="0" err="1"/>
              <a:t>ou</a:t>
            </a:r>
            <a:r>
              <a:rPr lang="en-US" sz="2800" dirty="0"/>
              <a:t> Une </a:t>
            </a:r>
            <a:r>
              <a:rPr lang="en-US" sz="2800" dirty="0" err="1"/>
              <a:t>Potentielle</a:t>
            </a:r>
            <a:r>
              <a:rPr lang="en-US" sz="2800" dirty="0"/>
              <a:t> Terre Promise</a:t>
            </a:r>
          </a:p>
        </p:txBody>
      </p:sp>
      <p:sp>
        <p:nvSpPr>
          <p:cNvPr id="3" name="Content Placeholder 2">
            <a:extLst>
              <a:ext uri="{FF2B5EF4-FFF2-40B4-BE49-F238E27FC236}">
                <a16:creationId xmlns:a16="http://schemas.microsoft.com/office/drawing/2014/main" id="{6E496F57-285C-96E4-18C3-62EB63B1D2F5}"/>
              </a:ext>
            </a:extLst>
          </p:cNvPr>
          <p:cNvSpPr>
            <a:spLocks noGrp="1"/>
          </p:cNvSpPr>
          <p:nvPr>
            <p:ph idx="1"/>
          </p:nvPr>
        </p:nvSpPr>
        <p:spPr>
          <a:xfrm>
            <a:off x="0" y="980728"/>
            <a:ext cx="9144000" cy="5760640"/>
          </a:xfrm>
        </p:spPr>
        <p:txBody>
          <a:bodyPr/>
          <a:lstStyle/>
          <a:p>
            <a:r>
              <a:rPr lang="fr-FR" b="1" dirty="0">
                <a:solidFill>
                  <a:srgbClr val="002060"/>
                </a:solidFill>
              </a:rPr>
              <a:t>Une richesse culturelle immense:</a:t>
            </a:r>
          </a:p>
          <a:p>
            <a:pPr lvl="1"/>
            <a:r>
              <a:rPr lang="fr-FR" sz="2000" dirty="0">
                <a:solidFill>
                  <a:srgbClr val="002060"/>
                </a:solidFill>
              </a:rPr>
              <a:t>Depuis Genève, la RDC est souvent évoquée pour sa créativité musique, artisanat, motifs traditionnels, œuvres visuelles </a:t>
            </a:r>
          </a:p>
          <a:p>
            <a:pPr lvl="1"/>
            <a:r>
              <a:rPr lang="fr-FR" sz="2000" dirty="0">
                <a:solidFill>
                  <a:srgbClr val="002060"/>
                </a:solidFill>
              </a:rPr>
              <a:t>Ces éléments soulèvent des enjeux de protection des droits d’auteur et de valorisation du patrimoine immatériel</a:t>
            </a:r>
          </a:p>
          <a:p>
            <a:pPr marL="457200" lvl="1" indent="0">
              <a:buNone/>
            </a:pPr>
            <a:endParaRPr lang="fr-FR" sz="2000" dirty="0">
              <a:solidFill>
                <a:srgbClr val="002060"/>
              </a:solidFill>
            </a:endParaRPr>
          </a:p>
          <a:p>
            <a:r>
              <a:rPr lang="fr-FR" b="1" dirty="0">
                <a:solidFill>
                  <a:srgbClr val="002060"/>
                </a:solidFill>
              </a:rPr>
              <a:t>Une situation en évolution:</a:t>
            </a:r>
          </a:p>
          <a:p>
            <a:pPr lvl="1"/>
            <a:r>
              <a:rPr lang="fr-FR" sz="2000" dirty="0">
                <a:solidFill>
                  <a:srgbClr val="002060"/>
                </a:solidFill>
              </a:rPr>
              <a:t>La RDC tente progressivement de :</a:t>
            </a:r>
          </a:p>
          <a:p>
            <a:pPr lvl="2"/>
            <a:r>
              <a:rPr lang="fr-FR" sz="2000" dirty="0">
                <a:solidFill>
                  <a:srgbClr val="002060"/>
                </a:solidFill>
              </a:rPr>
              <a:t>Mieux encadrer son secteur minier </a:t>
            </a:r>
          </a:p>
          <a:p>
            <a:pPr lvl="2"/>
            <a:r>
              <a:rPr lang="fr-FR" sz="2000" dirty="0">
                <a:solidFill>
                  <a:srgbClr val="002060"/>
                </a:solidFill>
              </a:rPr>
              <a:t>Attirer des investissements plus transparents </a:t>
            </a:r>
          </a:p>
          <a:p>
            <a:pPr lvl="2"/>
            <a:r>
              <a:rPr lang="fr-FR" sz="2000" dirty="0">
                <a:solidFill>
                  <a:srgbClr val="002060"/>
                </a:solidFill>
              </a:rPr>
              <a:t>Développer la transformation locale (ex : chaînes de valeur des batteries) </a:t>
            </a:r>
          </a:p>
          <a:p>
            <a:pPr lvl="1"/>
            <a:r>
              <a:rPr lang="fr-FR" sz="2000" dirty="0">
                <a:solidFill>
                  <a:srgbClr val="002060"/>
                </a:solidFill>
              </a:rPr>
              <a:t>Le potentiel reste énorme, mais sa concrétisation dépend surtout de choix politiques, économiques et institutionnels et surtout de la maîtrise d’un domaine crucial:   </a:t>
            </a:r>
            <a:r>
              <a:rPr lang="fr-FR" sz="2000" b="1" dirty="0">
                <a:solidFill>
                  <a:srgbClr val="002060"/>
                </a:solidFill>
              </a:rPr>
              <a:t>La propriété Intellectuelle</a:t>
            </a:r>
            <a:r>
              <a:rPr lang="fr-FR" sz="2000" dirty="0">
                <a:solidFill>
                  <a:srgbClr val="002060"/>
                </a:solidFill>
              </a:rPr>
              <a:t>!</a:t>
            </a:r>
            <a:endParaRPr lang="fr-FR" dirty="0">
              <a:solidFill>
                <a:srgbClr val="002060"/>
              </a:solidFill>
            </a:endParaRPr>
          </a:p>
          <a:p>
            <a:pPr marL="0" indent="0">
              <a:buNone/>
            </a:pPr>
            <a:endParaRPr lang="fr-FR" dirty="0">
              <a:solidFill>
                <a:srgbClr val="002060"/>
              </a:solidFill>
            </a:endParaRPr>
          </a:p>
          <a:p>
            <a:endParaRPr lang="en-US" dirty="0">
              <a:solidFill>
                <a:srgbClr val="002060"/>
              </a:solidFill>
            </a:endParaRPr>
          </a:p>
          <a:p>
            <a:endParaRPr lang="fr-FR" b="1" dirty="0">
              <a:solidFill>
                <a:srgbClr val="002060"/>
              </a:solidFill>
            </a:endParaRPr>
          </a:p>
          <a:p>
            <a:pPr marL="0" indent="0">
              <a:buNone/>
            </a:pPr>
            <a:endParaRPr lang="fr-FR" dirty="0">
              <a:solidFill>
                <a:srgbClr val="002060"/>
              </a:solidFill>
            </a:endParaRPr>
          </a:p>
        </p:txBody>
      </p:sp>
    </p:spTree>
    <p:extLst>
      <p:ext uri="{BB962C8B-B14F-4D97-AF65-F5344CB8AC3E}">
        <p14:creationId xmlns:p14="http://schemas.microsoft.com/office/powerpoint/2010/main" val="512168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50C7-5951-AE81-FF1C-85DBEA8F3AEC}"/>
              </a:ext>
            </a:extLst>
          </p:cNvPr>
          <p:cNvSpPr>
            <a:spLocks noGrp="1"/>
          </p:cNvSpPr>
          <p:nvPr>
            <p:ph type="title"/>
          </p:nvPr>
        </p:nvSpPr>
        <p:spPr>
          <a:xfrm>
            <a:off x="0" y="0"/>
            <a:ext cx="9108504" cy="548680"/>
          </a:xfrm>
        </p:spPr>
        <p:txBody>
          <a:bodyPr/>
          <a:lstStyle/>
          <a:p>
            <a:r>
              <a:rPr lang="en-US" sz="2800" dirty="0"/>
              <a:t>Le </a:t>
            </a:r>
            <a:r>
              <a:rPr lang="en-US" sz="2800" dirty="0" err="1"/>
              <a:t>Paysage</a:t>
            </a:r>
            <a:r>
              <a:rPr lang="en-US" sz="2800" dirty="0"/>
              <a:t> de la </a:t>
            </a:r>
            <a:r>
              <a:rPr lang="en-US" sz="2800" dirty="0" err="1"/>
              <a:t>Propriété</a:t>
            </a:r>
            <a:r>
              <a:rPr lang="en-US" sz="2800" dirty="0"/>
              <a:t> </a:t>
            </a:r>
            <a:r>
              <a:rPr lang="en-US" sz="2800" dirty="0" err="1"/>
              <a:t>Intellectuelle</a:t>
            </a:r>
            <a:r>
              <a:rPr lang="en-US" sz="2800" dirty="0"/>
              <a:t> de la RDC</a:t>
            </a:r>
          </a:p>
        </p:txBody>
      </p:sp>
      <p:sp>
        <p:nvSpPr>
          <p:cNvPr id="3" name="Content Placeholder 2">
            <a:extLst>
              <a:ext uri="{FF2B5EF4-FFF2-40B4-BE49-F238E27FC236}">
                <a16:creationId xmlns:a16="http://schemas.microsoft.com/office/drawing/2014/main" id="{7C4B9BFA-EE7E-932C-BE2D-074DE688A822}"/>
              </a:ext>
            </a:extLst>
          </p:cNvPr>
          <p:cNvSpPr>
            <a:spLocks noGrp="1"/>
          </p:cNvSpPr>
          <p:nvPr>
            <p:ph idx="1"/>
          </p:nvPr>
        </p:nvSpPr>
        <p:spPr>
          <a:xfrm>
            <a:off x="0" y="692696"/>
            <a:ext cx="9108504" cy="5760640"/>
          </a:xfrm>
        </p:spPr>
        <p:txBody>
          <a:bodyPr/>
          <a:lstStyle/>
          <a:p>
            <a:pPr algn="just"/>
            <a:r>
              <a:rPr lang="en-US" dirty="0">
                <a:solidFill>
                  <a:srgbClr val="002060"/>
                </a:solidFill>
              </a:rPr>
              <a:t>Membre de </a:t>
            </a:r>
            <a:r>
              <a:rPr lang="en-US" dirty="0" err="1">
                <a:solidFill>
                  <a:srgbClr val="002060"/>
                </a:solidFill>
              </a:rPr>
              <a:t>l’OMPI</a:t>
            </a:r>
            <a:r>
              <a:rPr lang="en-US" dirty="0">
                <a:solidFill>
                  <a:srgbClr val="002060"/>
                </a:solidFill>
              </a:rPr>
              <a:t> </a:t>
            </a:r>
            <a:r>
              <a:rPr lang="en-US" dirty="0" err="1">
                <a:solidFill>
                  <a:srgbClr val="002060"/>
                </a:solidFill>
              </a:rPr>
              <a:t>depuis</a:t>
            </a:r>
            <a:r>
              <a:rPr lang="en-US" dirty="0">
                <a:solidFill>
                  <a:srgbClr val="002060"/>
                </a:solidFill>
              </a:rPr>
              <a:t> le 28 </a:t>
            </a:r>
            <a:r>
              <a:rPr lang="en-US" dirty="0" err="1">
                <a:solidFill>
                  <a:srgbClr val="002060"/>
                </a:solidFill>
              </a:rPr>
              <a:t>janvier</a:t>
            </a:r>
            <a:r>
              <a:rPr lang="en-US" dirty="0">
                <a:solidFill>
                  <a:srgbClr val="002060"/>
                </a:solidFill>
              </a:rPr>
              <a:t> 1975</a:t>
            </a:r>
          </a:p>
          <a:p>
            <a:pPr marL="0" indent="0" algn="just">
              <a:buNone/>
            </a:pPr>
            <a:endParaRPr lang="en-US" sz="800" dirty="0">
              <a:solidFill>
                <a:srgbClr val="002060"/>
              </a:solidFill>
            </a:endParaRPr>
          </a:p>
          <a:p>
            <a:pPr algn="just"/>
            <a:r>
              <a:rPr lang="en-US" dirty="0">
                <a:solidFill>
                  <a:srgbClr val="002060"/>
                </a:solidFill>
              </a:rPr>
              <a:t>Sur les 26 </a:t>
            </a:r>
            <a:r>
              <a:rPr lang="en-US" dirty="0" err="1">
                <a:solidFill>
                  <a:srgbClr val="002060"/>
                </a:solidFill>
              </a:rPr>
              <a:t>traités</a:t>
            </a:r>
            <a:r>
              <a:rPr lang="en-US" dirty="0">
                <a:solidFill>
                  <a:srgbClr val="002060"/>
                </a:solidFill>
              </a:rPr>
              <a:t> </a:t>
            </a:r>
            <a:r>
              <a:rPr lang="en-US" dirty="0" err="1">
                <a:solidFill>
                  <a:srgbClr val="002060"/>
                </a:solidFill>
              </a:rPr>
              <a:t>administrés</a:t>
            </a:r>
            <a:r>
              <a:rPr lang="en-US" dirty="0">
                <a:solidFill>
                  <a:srgbClr val="002060"/>
                </a:solidFill>
              </a:rPr>
              <a:t> par </a:t>
            </a:r>
            <a:r>
              <a:rPr lang="en-US" dirty="0" err="1">
                <a:solidFill>
                  <a:srgbClr val="002060"/>
                </a:solidFill>
              </a:rPr>
              <a:t>l’OMPI</a:t>
            </a:r>
            <a:r>
              <a:rPr lang="en-US" dirty="0">
                <a:solidFill>
                  <a:srgbClr val="002060"/>
                </a:solidFill>
              </a:rPr>
              <a:t>, la RDC a </a:t>
            </a:r>
            <a:r>
              <a:rPr lang="en-US" dirty="0" err="1">
                <a:solidFill>
                  <a:srgbClr val="002060"/>
                </a:solidFill>
              </a:rPr>
              <a:t>adhéré</a:t>
            </a:r>
            <a:r>
              <a:rPr lang="en-US" dirty="0">
                <a:solidFill>
                  <a:srgbClr val="002060"/>
                </a:solidFill>
              </a:rPr>
              <a:t> </a:t>
            </a:r>
            <a:r>
              <a:rPr lang="en-US" dirty="0" err="1">
                <a:solidFill>
                  <a:srgbClr val="002060"/>
                </a:solidFill>
              </a:rPr>
              <a:t>seulement</a:t>
            </a:r>
            <a:r>
              <a:rPr lang="en-US" dirty="0">
                <a:solidFill>
                  <a:srgbClr val="002060"/>
                </a:solidFill>
              </a:rPr>
              <a:t> </a:t>
            </a:r>
            <a:r>
              <a:rPr lang="en-US" b="1" dirty="0">
                <a:solidFill>
                  <a:srgbClr val="002060"/>
                </a:solidFill>
              </a:rPr>
              <a:t>à trois conventions</a:t>
            </a:r>
            <a:r>
              <a:rPr lang="en-US" dirty="0">
                <a:solidFill>
                  <a:srgbClr val="002060"/>
                </a:solidFill>
              </a:rPr>
              <a:t>: </a:t>
            </a:r>
          </a:p>
          <a:p>
            <a:pPr lvl="1" algn="just"/>
            <a:r>
              <a:rPr lang="en-US" dirty="0">
                <a:solidFill>
                  <a:srgbClr val="002060"/>
                </a:solidFill>
              </a:rPr>
              <a:t>1) La Convention de Berne de 1886 pour la protection de la </a:t>
            </a:r>
            <a:r>
              <a:rPr lang="en-US" dirty="0" err="1">
                <a:solidFill>
                  <a:srgbClr val="002060"/>
                </a:solidFill>
              </a:rPr>
              <a:t>propriété</a:t>
            </a:r>
            <a:r>
              <a:rPr lang="en-US" dirty="0">
                <a:solidFill>
                  <a:srgbClr val="002060"/>
                </a:solidFill>
              </a:rPr>
              <a:t> </a:t>
            </a:r>
            <a:r>
              <a:rPr lang="en-US" dirty="0" err="1">
                <a:solidFill>
                  <a:srgbClr val="002060"/>
                </a:solidFill>
              </a:rPr>
              <a:t>littéraire</a:t>
            </a:r>
            <a:r>
              <a:rPr lang="en-US" dirty="0">
                <a:solidFill>
                  <a:srgbClr val="002060"/>
                </a:solidFill>
              </a:rPr>
              <a:t> et </a:t>
            </a:r>
            <a:r>
              <a:rPr lang="en-US" dirty="0" err="1">
                <a:solidFill>
                  <a:srgbClr val="002060"/>
                </a:solidFill>
              </a:rPr>
              <a:t>artistique</a:t>
            </a:r>
            <a:r>
              <a:rPr lang="en-US" dirty="0">
                <a:solidFill>
                  <a:srgbClr val="002060"/>
                </a:solidFill>
              </a:rPr>
              <a:t> (droit </a:t>
            </a:r>
            <a:r>
              <a:rPr lang="en-US" dirty="0" err="1">
                <a:solidFill>
                  <a:srgbClr val="002060"/>
                </a:solidFill>
              </a:rPr>
              <a:t>d’auteur</a:t>
            </a:r>
            <a:r>
              <a:rPr lang="en-US" dirty="0">
                <a:solidFill>
                  <a:srgbClr val="002060"/>
                </a:solidFill>
              </a:rPr>
              <a:t>) </a:t>
            </a:r>
          </a:p>
          <a:p>
            <a:pPr lvl="1" algn="just"/>
            <a:r>
              <a:rPr lang="en-US" dirty="0">
                <a:solidFill>
                  <a:srgbClr val="002060"/>
                </a:solidFill>
              </a:rPr>
              <a:t>2) La Convention de Paris de 1883 pour la protection de la </a:t>
            </a:r>
            <a:r>
              <a:rPr lang="en-US" dirty="0" err="1">
                <a:solidFill>
                  <a:srgbClr val="002060"/>
                </a:solidFill>
              </a:rPr>
              <a:t>propriété</a:t>
            </a:r>
            <a:r>
              <a:rPr lang="en-US" dirty="0">
                <a:solidFill>
                  <a:srgbClr val="002060"/>
                </a:solidFill>
              </a:rPr>
              <a:t> </a:t>
            </a:r>
            <a:r>
              <a:rPr lang="en-US" dirty="0" err="1">
                <a:solidFill>
                  <a:srgbClr val="002060"/>
                </a:solidFill>
              </a:rPr>
              <a:t>industrielle</a:t>
            </a:r>
            <a:r>
              <a:rPr lang="en-US" dirty="0">
                <a:solidFill>
                  <a:srgbClr val="002060"/>
                </a:solidFill>
              </a:rPr>
              <a:t> </a:t>
            </a:r>
          </a:p>
          <a:p>
            <a:pPr lvl="1" algn="just"/>
            <a:r>
              <a:rPr lang="en-US" dirty="0">
                <a:solidFill>
                  <a:srgbClr val="002060"/>
                </a:solidFill>
              </a:rPr>
              <a:t>3) La Convention pour la Protection des </a:t>
            </a:r>
            <a:r>
              <a:rPr lang="en-US" dirty="0" err="1">
                <a:solidFill>
                  <a:srgbClr val="002060"/>
                </a:solidFill>
              </a:rPr>
              <a:t>Producteurs</a:t>
            </a:r>
            <a:r>
              <a:rPr lang="en-US" dirty="0">
                <a:solidFill>
                  <a:srgbClr val="002060"/>
                </a:solidFill>
              </a:rPr>
              <a:t> de </a:t>
            </a:r>
            <a:r>
              <a:rPr lang="en-US" dirty="0" err="1">
                <a:solidFill>
                  <a:srgbClr val="002060"/>
                </a:solidFill>
              </a:rPr>
              <a:t>Phonogrammes</a:t>
            </a:r>
            <a:r>
              <a:rPr lang="en-US" dirty="0">
                <a:solidFill>
                  <a:srgbClr val="002060"/>
                </a:solidFill>
              </a:rPr>
              <a:t> </a:t>
            </a:r>
            <a:r>
              <a:rPr lang="en-US" dirty="0" err="1">
                <a:solidFill>
                  <a:srgbClr val="002060"/>
                </a:solidFill>
              </a:rPr>
              <a:t>contre</a:t>
            </a:r>
            <a:r>
              <a:rPr lang="en-US" dirty="0">
                <a:solidFill>
                  <a:srgbClr val="002060"/>
                </a:solidFill>
              </a:rPr>
              <a:t> la Reproduction non </a:t>
            </a:r>
            <a:r>
              <a:rPr lang="en-US" dirty="0" err="1">
                <a:solidFill>
                  <a:srgbClr val="002060"/>
                </a:solidFill>
              </a:rPr>
              <a:t>autorisée</a:t>
            </a:r>
            <a:r>
              <a:rPr lang="en-US" dirty="0">
                <a:solidFill>
                  <a:srgbClr val="002060"/>
                </a:solidFill>
              </a:rPr>
              <a:t> de </a:t>
            </a:r>
            <a:r>
              <a:rPr lang="en-US" dirty="0" err="1">
                <a:solidFill>
                  <a:srgbClr val="002060"/>
                </a:solidFill>
              </a:rPr>
              <a:t>leurs</a:t>
            </a:r>
            <a:r>
              <a:rPr lang="en-US" dirty="0">
                <a:solidFill>
                  <a:srgbClr val="002060"/>
                </a:solidFill>
              </a:rPr>
              <a:t> </a:t>
            </a:r>
            <a:r>
              <a:rPr lang="en-US" dirty="0" err="1">
                <a:solidFill>
                  <a:srgbClr val="002060"/>
                </a:solidFill>
              </a:rPr>
              <a:t>Phonogrammes</a:t>
            </a:r>
            <a:endParaRPr lang="en-US" dirty="0">
              <a:solidFill>
                <a:srgbClr val="002060"/>
              </a:solidFill>
            </a:endParaRPr>
          </a:p>
          <a:p>
            <a:pPr marL="457200" lvl="1" indent="0" algn="just">
              <a:buNone/>
            </a:pPr>
            <a:endParaRPr lang="en-US" dirty="0">
              <a:solidFill>
                <a:srgbClr val="002060"/>
              </a:solidFill>
            </a:endParaRPr>
          </a:p>
          <a:p>
            <a:pPr algn="just"/>
            <a:r>
              <a:rPr lang="en-US" dirty="0">
                <a:solidFill>
                  <a:srgbClr val="002060"/>
                </a:solidFill>
              </a:rPr>
              <a:t>A part </a:t>
            </a:r>
            <a:r>
              <a:rPr lang="en-US" dirty="0" err="1">
                <a:solidFill>
                  <a:srgbClr val="002060"/>
                </a:solidFill>
              </a:rPr>
              <a:t>cela</a:t>
            </a:r>
            <a:r>
              <a:rPr lang="en-US" dirty="0">
                <a:solidFill>
                  <a:srgbClr val="002060"/>
                </a:solidFill>
              </a:rPr>
              <a:t>, la RDC est </a:t>
            </a:r>
            <a:r>
              <a:rPr lang="en-US" dirty="0" err="1">
                <a:solidFill>
                  <a:srgbClr val="002060"/>
                </a:solidFill>
              </a:rPr>
              <a:t>seulement</a:t>
            </a:r>
            <a:r>
              <a:rPr lang="en-US" dirty="0">
                <a:solidFill>
                  <a:srgbClr val="002060"/>
                </a:solidFill>
              </a:rPr>
              <a:t> </a:t>
            </a:r>
            <a:r>
              <a:rPr lang="en-US" dirty="0" err="1">
                <a:solidFill>
                  <a:srgbClr val="002060"/>
                </a:solidFill>
              </a:rPr>
              <a:t>signataire</a:t>
            </a:r>
            <a:r>
              <a:rPr lang="en-US" dirty="0">
                <a:solidFill>
                  <a:srgbClr val="002060"/>
                </a:solidFill>
              </a:rPr>
              <a:t> au </a:t>
            </a:r>
            <a:r>
              <a:rPr lang="en-US" dirty="0" err="1">
                <a:solidFill>
                  <a:srgbClr val="002060"/>
                </a:solidFill>
              </a:rPr>
              <a:t>Traité</a:t>
            </a:r>
            <a:r>
              <a:rPr lang="en-US" dirty="0">
                <a:solidFill>
                  <a:srgbClr val="002060"/>
                </a:solidFill>
              </a:rPr>
              <a:t> de Singapour sur les marques, </a:t>
            </a:r>
            <a:r>
              <a:rPr lang="en-US" dirty="0" err="1">
                <a:solidFill>
                  <a:srgbClr val="002060"/>
                </a:solidFill>
              </a:rPr>
              <a:t>mais</a:t>
            </a:r>
            <a:r>
              <a:rPr lang="en-US" dirty="0">
                <a:solidFill>
                  <a:srgbClr val="002060"/>
                </a:solidFill>
              </a:rPr>
              <a:t> </a:t>
            </a:r>
            <a:r>
              <a:rPr lang="en-US" dirty="0" err="1">
                <a:solidFill>
                  <a:srgbClr val="002060"/>
                </a:solidFill>
              </a:rPr>
              <a:t>elle</a:t>
            </a:r>
            <a:r>
              <a:rPr lang="en-US" dirty="0">
                <a:solidFill>
                  <a:srgbClr val="002060"/>
                </a:solidFill>
              </a:rPr>
              <a:t> ne </a:t>
            </a:r>
            <a:r>
              <a:rPr lang="en-US" dirty="0" err="1">
                <a:solidFill>
                  <a:srgbClr val="002060"/>
                </a:solidFill>
              </a:rPr>
              <a:t>l’a</a:t>
            </a:r>
            <a:r>
              <a:rPr lang="en-US" dirty="0">
                <a:solidFill>
                  <a:srgbClr val="002060"/>
                </a:solidFill>
              </a:rPr>
              <a:t> pas </a:t>
            </a:r>
            <a:r>
              <a:rPr lang="en-US" dirty="0" err="1">
                <a:solidFill>
                  <a:srgbClr val="002060"/>
                </a:solidFill>
              </a:rPr>
              <a:t>ratifié</a:t>
            </a:r>
            <a:endParaRPr lang="en-US" dirty="0">
              <a:solidFill>
                <a:srgbClr val="002060"/>
              </a:solidFill>
            </a:endParaRPr>
          </a:p>
          <a:p>
            <a:endParaRPr lang="en-US" dirty="0"/>
          </a:p>
        </p:txBody>
      </p:sp>
    </p:spTree>
    <p:extLst>
      <p:ext uri="{BB962C8B-B14F-4D97-AF65-F5344CB8AC3E}">
        <p14:creationId xmlns:p14="http://schemas.microsoft.com/office/powerpoint/2010/main" val="1743505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25C6-BD3B-1CC0-6C4E-979CF7336661}"/>
              </a:ext>
            </a:extLst>
          </p:cNvPr>
          <p:cNvSpPr>
            <a:spLocks noGrp="1"/>
          </p:cNvSpPr>
          <p:nvPr>
            <p:ph type="title"/>
          </p:nvPr>
        </p:nvSpPr>
        <p:spPr>
          <a:xfrm>
            <a:off x="0" y="0"/>
            <a:ext cx="9144000" cy="1417638"/>
          </a:xfrm>
        </p:spPr>
        <p:txBody>
          <a:bodyPr/>
          <a:lstStyle/>
          <a:p>
            <a:r>
              <a:rPr lang="en-US" dirty="0"/>
              <a:t>Le </a:t>
            </a:r>
            <a:r>
              <a:rPr lang="en-US" dirty="0" err="1"/>
              <a:t>Paysage</a:t>
            </a:r>
            <a:r>
              <a:rPr lang="en-US" dirty="0"/>
              <a:t> de la </a:t>
            </a:r>
            <a:r>
              <a:rPr lang="en-US" dirty="0" err="1"/>
              <a:t>Propriété</a:t>
            </a:r>
            <a:r>
              <a:rPr lang="en-US" dirty="0"/>
              <a:t> </a:t>
            </a:r>
            <a:r>
              <a:rPr lang="en-US" dirty="0" err="1"/>
              <a:t>Intellectuelle</a:t>
            </a:r>
            <a:r>
              <a:rPr lang="en-US" dirty="0"/>
              <a:t> de la RDC: </a:t>
            </a:r>
            <a:r>
              <a:rPr lang="en-US" dirty="0" err="1"/>
              <a:t>L’adhésion</a:t>
            </a:r>
            <a:r>
              <a:rPr lang="en-US" dirty="0"/>
              <a:t> aux </a:t>
            </a:r>
            <a:r>
              <a:rPr lang="en-US" dirty="0" err="1"/>
              <a:t>Traités</a:t>
            </a:r>
            <a:r>
              <a:rPr lang="en-US" dirty="0"/>
              <a:t> de </a:t>
            </a:r>
            <a:r>
              <a:rPr lang="en-US" dirty="0" err="1"/>
              <a:t>l’OMPI</a:t>
            </a:r>
            <a:endParaRPr lang="en-US" dirty="0"/>
          </a:p>
        </p:txBody>
      </p:sp>
      <p:pic>
        <p:nvPicPr>
          <p:cNvPr id="4" name="Picture 3">
            <a:extLst>
              <a:ext uri="{FF2B5EF4-FFF2-40B4-BE49-F238E27FC236}">
                <a16:creationId xmlns:a16="http://schemas.microsoft.com/office/drawing/2014/main" id="{96BA9F02-69E6-6697-BF21-8AB23B9DADED}"/>
              </a:ext>
            </a:extLst>
          </p:cNvPr>
          <p:cNvPicPr>
            <a:picLocks noChangeAspect="1"/>
          </p:cNvPicPr>
          <p:nvPr/>
        </p:nvPicPr>
        <p:blipFill>
          <a:blip r:embed="rId2"/>
          <a:stretch>
            <a:fillRect/>
          </a:stretch>
        </p:blipFill>
        <p:spPr>
          <a:xfrm>
            <a:off x="323528" y="1628800"/>
            <a:ext cx="8568952" cy="4320479"/>
          </a:xfrm>
          <a:prstGeom prst="rect">
            <a:avLst/>
          </a:prstGeom>
        </p:spPr>
      </p:pic>
    </p:spTree>
    <p:extLst>
      <p:ext uri="{BB962C8B-B14F-4D97-AF65-F5344CB8AC3E}">
        <p14:creationId xmlns:p14="http://schemas.microsoft.com/office/powerpoint/2010/main" val="4243322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DA512-479E-E696-A3E2-FE26192FE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22D4C-2828-25A1-9F49-CAF0CB026CB2}"/>
              </a:ext>
            </a:extLst>
          </p:cNvPr>
          <p:cNvSpPr>
            <a:spLocks noGrp="1"/>
          </p:cNvSpPr>
          <p:nvPr>
            <p:ph type="title"/>
          </p:nvPr>
        </p:nvSpPr>
        <p:spPr>
          <a:xfrm>
            <a:off x="107504" y="0"/>
            <a:ext cx="9036496" cy="1417638"/>
          </a:xfrm>
        </p:spPr>
        <p:txBody>
          <a:bodyPr/>
          <a:lstStyle/>
          <a:p>
            <a:r>
              <a:rPr lang="en-US" dirty="0"/>
              <a:t>Le </a:t>
            </a:r>
            <a:r>
              <a:rPr lang="en-US" dirty="0" err="1"/>
              <a:t>Paysage</a:t>
            </a:r>
            <a:r>
              <a:rPr lang="en-US" dirty="0"/>
              <a:t> de la </a:t>
            </a:r>
            <a:r>
              <a:rPr lang="en-US" dirty="0" err="1"/>
              <a:t>Propriété</a:t>
            </a:r>
            <a:r>
              <a:rPr lang="en-US" dirty="0"/>
              <a:t> </a:t>
            </a:r>
            <a:r>
              <a:rPr lang="en-US" dirty="0" err="1"/>
              <a:t>Intellectuelle</a:t>
            </a:r>
            <a:r>
              <a:rPr lang="en-US" dirty="0"/>
              <a:t> de la RDC:  Les </a:t>
            </a:r>
            <a:r>
              <a:rPr lang="en-US" dirty="0" err="1"/>
              <a:t>Principales</a:t>
            </a:r>
            <a:r>
              <a:rPr lang="en-US" dirty="0"/>
              <a:t> Lois </a:t>
            </a:r>
            <a:r>
              <a:rPr lang="en-US" dirty="0" err="1"/>
              <a:t>Nationales</a:t>
            </a:r>
            <a:endParaRPr lang="en-US" dirty="0"/>
          </a:p>
        </p:txBody>
      </p:sp>
      <p:pic>
        <p:nvPicPr>
          <p:cNvPr id="5" name="Picture 4">
            <a:extLst>
              <a:ext uri="{FF2B5EF4-FFF2-40B4-BE49-F238E27FC236}">
                <a16:creationId xmlns:a16="http://schemas.microsoft.com/office/drawing/2014/main" id="{3DB9506E-E1CA-A48B-EE63-E5BCE13E81E4}"/>
              </a:ext>
            </a:extLst>
          </p:cNvPr>
          <p:cNvPicPr>
            <a:picLocks noChangeAspect="1"/>
          </p:cNvPicPr>
          <p:nvPr/>
        </p:nvPicPr>
        <p:blipFill>
          <a:blip r:embed="rId2"/>
          <a:stretch>
            <a:fillRect/>
          </a:stretch>
        </p:blipFill>
        <p:spPr>
          <a:xfrm>
            <a:off x="-25637" y="1628800"/>
            <a:ext cx="9144000" cy="4248472"/>
          </a:xfrm>
          <a:prstGeom prst="rect">
            <a:avLst/>
          </a:prstGeom>
        </p:spPr>
      </p:pic>
    </p:spTree>
    <p:extLst>
      <p:ext uri="{BB962C8B-B14F-4D97-AF65-F5344CB8AC3E}">
        <p14:creationId xmlns:p14="http://schemas.microsoft.com/office/powerpoint/2010/main" val="3217167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CB145-62A3-A61D-562C-D6CD91B07EC3}"/>
              </a:ext>
            </a:extLst>
          </p:cNvPr>
          <p:cNvSpPr>
            <a:spLocks noGrp="1"/>
          </p:cNvSpPr>
          <p:nvPr>
            <p:ph type="title"/>
          </p:nvPr>
        </p:nvSpPr>
        <p:spPr>
          <a:xfrm>
            <a:off x="0" y="1"/>
            <a:ext cx="9144000" cy="908720"/>
          </a:xfrm>
        </p:spPr>
        <p:txBody>
          <a:bodyPr/>
          <a:lstStyle/>
          <a:p>
            <a:r>
              <a:rPr lang="en-US" sz="2800" dirty="0"/>
              <a:t>Le </a:t>
            </a:r>
            <a:r>
              <a:rPr lang="en-US" sz="2800" dirty="0" err="1"/>
              <a:t>Paysage</a:t>
            </a:r>
            <a:r>
              <a:rPr lang="en-US" sz="2800" dirty="0"/>
              <a:t> de la </a:t>
            </a:r>
            <a:r>
              <a:rPr lang="en-US" sz="2800" dirty="0" err="1"/>
              <a:t>Propriété</a:t>
            </a:r>
            <a:r>
              <a:rPr lang="en-US" sz="2800" dirty="0"/>
              <a:t> </a:t>
            </a:r>
            <a:r>
              <a:rPr lang="en-US" sz="2800" dirty="0" err="1"/>
              <a:t>Intellectuelle</a:t>
            </a:r>
            <a:r>
              <a:rPr lang="en-US" sz="2800" dirty="0"/>
              <a:t> de la RDC: Pas </a:t>
            </a:r>
            <a:r>
              <a:rPr lang="en-US" sz="2800" dirty="0" err="1"/>
              <a:t>d’Office</a:t>
            </a:r>
            <a:r>
              <a:rPr lang="en-US" sz="2800" dirty="0"/>
              <a:t> National de la </a:t>
            </a:r>
            <a:r>
              <a:rPr lang="en-US" sz="2800" dirty="0" err="1"/>
              <a:t>Propriété</a:t>
            </a:r>
            <a:r>
              <a:rPr lang="en-US" sz="2800" dirty="0"/>
              <a:t> </a:t>
            </a:r>
            <a:r>
              <a:rPr lang="en-US" sz="2800" dirty="0" err="1"/>
              <a:t>Intellectuelle</a:t>
            </a:r>
            <a:endParaRPr lang="en-US" sz="2800" dirty="0"/>
          </a:p>
        </p:txBody>
      </p:sp>
      <p:sp>
        <p:nvSpPr>
          <p:cNvPr id="3" name="Content Placeholder 2">
            <a:extLst>
              <a:ext uri="{FF2B5EF4-FFF2-40B4-BE49-F238E27FC236}">
                <a16:creationId xmlns:a16="http://schemas.microsoft.com/office/drawing/2014/main" id="{17038C2B-6C46-51C9-FE4D-7C581C09426E}"/>
              </a:ext>
            </a:extLst>
          </p:cNvPr>
          <p:cNvSpPr>
            <a:spLocks noGrp="1"/>
          </p:cNvSpPr>
          <p:nvPr>
            <p:ph idx="1"/>
          </p:nvPr>
        </p:nvSpPr>
        <p:spPr>
          <a:xfrm>
            <a:off x="35496" y="1124744"/>
            <a:ext cx="9108504" cy="5616624"/>
          </a:xfrm>
        </p:spPr>
        <p:txBody>
          <a:bodyPr/>
          <a:lstStyle/>
          <a:p>
            <a:r>
              <a:rPr lang="en-US" dirty="0">
                <a:solidFill>
                  <a:srgbClr val="002060"/>
                </a:solidFill>
              </a:rPr>
              <a:t>Sur les 193 pays members de </a:t>
            </a:r>
            <a:r>
              <a:rPr lang="en-US" dirty="0" err="1">
                <a:solidFill>
                  <a:srgbClr val="002060"/>
                </a:solidFill>
              </a:rPr>
              <a:t>l’OMPI</a:t>
            </a:r>
            <a:r>
              <a:rPr lang="en-US" dirty="0">
                <a:solidFill>
                  <a:srgbClr val="002060"/>
                </a:solidFill>
              </a:rPr>
              <a:t>, la RDC est le SEUL pays qui </a:t>
            </a:r>
            <a:r>
              <a:rPr lang="en-US" dirty="0" err="1">
                <a:solidFill>
                  <a:srgbClr val="002060"/>
                </a:solidFill>
              </a:rPr>
              <a:t>n’a</a:t>
            </a:r>
            <a:r>
              <a:rPr lang="en-US" dirty="0">
                <a:solidFill>
                  <a:srgbClr val="002060"/>
                </a:solidFill>
              </a:rPr>
              <a:t> pas </a:t>
            </a:r>
            <a:r>
              <a:rPr lang="en-US" b="1" dirty="0" err="1">
                <a:solidFill>
                  <a:srgbClr val="002060"/>
                </a:solidFill>
              </a:rPr>
              <a:t>d’office</a:t>
            </a:r>
            <a:r>
              <a:rPr lang="en-US" b="1" dirty="0">
                <a:solidFill>
                  <a:srgbClr val="002060"/>
                </a:solidFill>
              </a:rPr>
              <a:t> national de la </a:t>
            </a:r>
            <a:r>
              <a:rPr lang="en-US" b="1" dirty="0" err="1">
                <a:solidFill>
                  <a:srgbClr val="002060"/>
                </a:solidFill>
              </a:rPr>
              <a:t>propriété</a:t>
            </a:r>
            <a:r>
              <a:rPr lang="en-US" b="1" dirty="0">
                <a:solidFill>
                  <a:srgbClr val="002060"/>
                </a:solidFill>
              </a:rPr>
              <a:t> </a:t>
            </a:r>
            <a:r>
              <a:rPr lang="en-US" b="1" dirty="0" err="1">
                <a:solidFill>
                  <a:srgbClr val="002060"/>
                </a:solidFill>
              </a:rPr>
              <a:t>intellectuelle</a:t>
            </a:r>
            <a:endParaRPr lang="en-US" dirty="0">
              <a:solidFill>
                <a:srgbClr val="002060"/>
              </a:solidFill>
            </a:endParaRPr>
          </a:p>
          <a:p>
            <a:pPr marL="0" indent="0">
              <a:buNone/>
            </a:pPr>
            <a:endParaRPr lang="en-US" sz="800" dirty="0">
              <a:solidFill>
                <a:srgbClr val="002060"/>
              </a:solidFill>
            </a:endParaRPr>
          </a:p>
          <a:p>
            <a:r>
              <a:rPr lang="fr-FR" dirty="0">
                <a:solidFill>
                  <a:srgbClr val="002060"/>
                </a:solidFill>
              </a:rPr>
              <a:t>Cette question est plutôt gérée par la Division de la Propriété Industrielle qui est une </a:t>
            </a:r>
            <a:r>
              <a:rPr lang="fr-FR" b="1" dirty="0">
                <a:solidFill>
                  <a:srgbClr val="002060"/>
                </a:solidFill>
              </a:rPr>
              <a:t>structure administrative</a:t>
            </a:r>
            <a:r>
              <a:rPr lang="fr-FR" dirty="0">
                <a:solidFill>
                  <a:srgbClr val="002060"/>
                </a:solidFill>
              </a:rPr>
              <a:t> au sein de Ministère de l’Industrie</a:t>
            </a:r>
          </a:p>
          <a:p>
            <a:pPr marL="0" indent="0">
              <a:buNone/>
            </a:pPr>
            <a:endParaRPr lang="fr-FR" sz="800" dirty="0">
              <a:solidFill>
                <a:srgbClr val="002060"/>
              </a:solidFill>
            </a:endParaRPr>
          </a:p>
          <a:p>
            <a:r>
              <a:rPr lang="fr-FR" dirty="0">
                <a:solidFill>
                  <a:srgbClr val="002060"/>
                </a:solidFill>
              </a:rPr>
              <a:t>La RDC n’est pas membre d’une Organisation régionale africaine de Propriété Intellectuelle (OAPI, ARIPO)</a:t>
            </a:r>
          </a:p>
          <a:p>
            <a:endParaRPr lang="fr-FR" sz="800" dirty="0">
              <a:solidFill>
                <a:srgbClr val="002060"/>
              </a:solidFill>
            </a:endParaRPr>
          </a:p>
          <a:p>
            <a:r>
              <a:rPr lang="fr-FR" dirty="0">
                <a:solidFill>
                  <a:srgbClr val="002060"/>
                </a:solidFill>
              </a:rPr>
              <a:t>La RDC est donc totalement isolée sur ce plan!</a:t>
            </a:r>
          </a:p>
          <a:p>
            <a:pPr marL="0" indent="0">
              <a:buNone/>
            </a:pPr>
            <a:endParaRPr lang="fr-FR" sz="800" dirty="0">
              <a:solidFill>
                <a:srgbClr val="002060"/>
              </a:solidFill>
            </a:endParaRPr>
          </a:p>
          <a:p>
            <a:r>
              <a:rPr lang="fr-FR" dirty="0">
                <a:solidFill>
                  <a:srgbClr val="002060"/>
                </a:solidFill>
              </a:rPr>
              <a:t>Par rapport au droit d’auteur, la SOCODA existe (bravo à la RDC), mais à l’instar de toute structure, la SOCODA devrait être renforcée afin d’améliorer sensiblement les conditions d’existence de tous les artistes congolais!</a:t>
            </a:r>
            <a:endParaRPr lang="en-US" dirty="0">
              <a:solidFill>
                <a:srgbClr val="002060"/>
              </a:solidFill>
            </a:endParaRPr>
          </a:p>
        </p:txBody>
      </p:sp>
    </p:spTree>
    <p:extLst>
      <p:ext uri="{BB962C8B-B14F-4D97-AF65-F5344CB8AC3E}">
        <p14:creationId xmlns:p14="http://schemas.microsoft.com/office/powerpoint/2010/main" val="1949737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448E-2661-D407-67D5-6B0A65C11AB4}"/>
              </a:ext>
            </a:extLst>
          </p:cNvPr>
          <p:cNvSpPr>
            <a:spLocks noGrp="1"/>
          </p:cNvSpPr>
          <p:nvPr>
            <p:ph type="title"/>
          </p:nvPr>
        </p:nvSpPr>
        <p:spPr>
          <a:xfrm>
            <a:off x="35496" y="0"/>
            <a:ext cx="9108504" cy="908720"/>
          </a:xfrm>
        </p:spPr>
        <p:txBody>
          <a:bodyPr/>
          <a:lstStyle/>
          <a:p>
            <a:r>
              <a:rPr lang="en-US" dirty="0"/>
              <a:t>Le </a:t>
            </a:r>
            <a:r>
              <a:rPr lang="en-US" dirty="0" err="1"/>
              <a:t>Paysage</a:t>
            </a:r>
            <a:r>
              <a:rPr lang="en-US" dirty="0"/>
              <a:t> de la </a:t>
            </a:r>
            <a:r>
              <a:rPr lang="en-US" dirty="0" err="1"/>
              <a:t>Propriété</a:t>
            </a:r>
            <a:r>
              <a:rPr lang="en-US" dirty="0"/>
              <a:t> </a:t>
            </a:r>
            <a:r>
              <a:rPr lang="en-US" dirty="0" err="1"/>
              <a:t>Intellectuelle</a:t>
            </a:r>
            <a:r>
              <a:rPr lang="en-US" dirty="0"/>
              <a:t> de la RDC</a:t>
            </a:r>
          </a:p>
        </p:txBody>
      </p:sp>
      <p:sp>
        <p:nvSpPr>
          <p:cNvPr id="3" name="Content Placeholder 2">
            <a:extLst>
              <a:ext uri="{FF2B5EF4-FFF2-40B4-BE49-F238E27FC236}">
                <a16:creationId xmlns:a16="http://schemas.microsoft.com/office/drawing/2014/main" id="{E0AEEAD1-FAD9-A410-F6B7-9340170712B5}"/>
              </a:ext>
            </a:extLst>
          </p:cNvPr>
          <p:cNvSpPr>
            <a:spLocks noGrp="1"/>
          </p:cNvSpPr>
          <p:nvPr>
            <p:ph idx="1"/>
          </p:nvPr>
        </p:nvSpPr>
        <p:spPr>
          <a:xfrm>
            <a:off x="35496" y="1196753"/>
            <a:ext cx="9108504" cy="4896544"/>
          </a:xfrm>
        </p:spPr>
        <p:txBody>
          <a:bodyPr/>
          <a:lstStyle/>
          <a:p>
            <a:r>
              <a:rPr lang="en-US" sz="3200" dirty="0">
                <a:solidFill>
                  <a:srgbClr val="002060"/>
                </a:solidFill>
              </a:rPr>
              <a:t>La RDC est </a:t>
            </a:r>
            <a:r>
              <a:rPr lang="en-US" sz="3200" dirty="0" err="1">
                <a:solidFill>
                  <a:srgbClr val="C00000"/>
                </a:solidFill>
              </a:rPr>
              <a:t>absente</a:t>
            </a:r>
            <a:r>
              <a:rPr lang="en-US" sz="3200" dirty="0">
                <a:solidFill>
                  <a:srgbClr val="002060"/>
                </a:solidFill>
              </a:rPr>
              <a:t> de quatre </a:t>
            </a:r>
            <a:r>
              <a:rPr lang="en-US" sz="3200" dirty="0" err="1">
                <a:solidFill>
                  <a:srgbClr val="002060"/>
                </a:solidFill>
              </a:rPr>
              <a:t>systèmes</a:t>
            </a:r>
            <a:r>
              <a:rPr lang="en-US" sz="3200" dirty="0">
                <a:solidFill>
                  <a:srgbClr val="002060"/>
                </a:solidFill>
              </a:rPr>
              <a:t> </a:t>
            </a:r>
            <a:r>
              <a:rPr lang="en-US" sz="3200" dirty="0" err="1">
                <a:solidFill>
                  <a:srgbClr val="002060"/>
                </a:solidFill>
              </a:rPr>
              <a:t>internationaux</a:t>
            </a:r>
            <a:r>
              <a:rPr lang="en-US" sz="3200" dirty="0">
                <a:solidFill>
                  <a:srgbClr val="002060"/>
                </a:solidFill>
              </a:rPr>
              <a:t> de </a:t>
            </a:r>
            <a:r>
              <a:rPr lang="en-US" sz="3200" dirty="0" err="1">
                <a:solidFill>
                  <a:srgbClr val="002060"/>
                </a:solidFill>
              </a:rPr>
              <a:t>propriété</a:t>
            </a:r>
            <a:r>
              <a:rPr lang="en-US" sz="3200" dirty="0">
                <a:solidFill>
                  <a:srgbClr val="002060"/>
                </a:solidFill>
              </a:rPr>
              <a:t> </a:t>
            </a:r>
            <a:r>
              <a:rPr lang="en-US" sz="3200" dirty="0" err="1">
                <a:solidFill>
                  <a:srgbClr val="002060"/>
                </a:solidFill>
              </a:rPr>
              <a:t>intellectuelle</a:t>
            </a:r>
            <a:r>
              <a:rPr lang="en-US" sz="3200" dirty="0">
                <a:solidFill>
                  <a:srgbClr val="002060"/>
                </a:solidFill>
              </a:rPr>
              <a:t>:</a:t>
            </a:r>
          </a:p>
          <a:p>
            <a:pPr marL="0" indent="0">
              <a:buNone/>
            </a:pPr>
            <a:endParaRPr lang="en-US" sz="800" dirty="0">
              <a:solidFill>
                <a:srgbClr val="002060"/>
              </a:solidFill>
            </a:endParaRPr>
          </a:p>
          <a:p>
            <a:r>
              <a:rPr lang="en-US" sz="3200" dirty="0">
                <a:solidFill>
                  <a:srgbClr val="002060"/>
                </a:solidFill>
              </a:rPr>
              <a:t>Le Système international PCT pour les brevets</a:t>
            </a:r>
          </a:p>
          <a:p>
            <a:r>
              <a:rPr lang="en-US" sz="3200" dirty="0">
                <a:solidFill>
                  <a:srgbClr val="002060"/>
                </a:solidFill>
              </a:rPr>
              <a:t>Le Système international des marques - Madrid</a:t>
            </a:r>
          </a:p>
          <a:p>
            <a:r>
              <a:rPr lang="en-US" sz="3200" dirty="0">
                <a:solidFill>
                  <a:srgbClr val="002060"/>
                </a:solidFill>
              </a:rPr>
              <a:t>Le Système international des dessins et </a:t>
            </a:r>
            <a:r>
              <a:rPr lang="en-US" sz="3200" dirty="0" err="1">
                <a:solidFill>
                  <a:srgbClr val="002060"/>
                </a:solidFill>
              </a:rPr>
              <a:t>modèles</a:t>
            </a:r>
            <a:r>
              <a:rPr lang="en-US" sz="3200" dirty="0">
                <a:solidFill>
                  <a:srgbClr val="002060"/>
                </a:solidFill>
              </a:rPr>
              <a:t> </a:t>
            </a:r>
            <a:r>
              <a:rPr lang="en-US" sz="3200" dirty="0" err="1">
                <a:solidFill>
                  <a:srgbClr val="002060"/>
                </a:solidFill>
              </a:rPr>
              <a:t>industriels</a:t>
            </a:r>
            <a:r>
              <a:rPr lang="en-US" sz="3200" dirty="0">
                <a:solidFill>
                  <a:srgbClr val="002060"/>
                </a:solidFill>
              </a:rPr>
              <a:t> – La Haye</a:t>
            </a:r>
          </a:p>
          <a:p>
            <a:r>
              <a:rPr lang="en-US" sz="3200" dirty="0">
                <a:solidFill>
                  <a:srgbClr val="002060"/>
                </a:solidFill>
              </a:rPr>
              <a:t>Le Système international des appellations </a:t>
            </a:r>
            <a:r>
              <a:rPr lang="en-US" sz="3200" dirty="0" err="1">
                <a:solidFill>
                  <a:srgbClr val="002060"/>
                </a:solidFill>
              </a:rPr>
              <a:t>d’origine</a:t>
            </a:r>
            <a:r>
              <a:rPr lang="en-US" sz="3200" dirty="0">
                <a:solidFill>
                  <a:srgbClr val="002060"/>
                </a:solidFill>
              </a:rPr>
              <a:t> et des indications </a:t>
            </a:r>
            <a:r>
              <a:rPr lang="en-US" sz="3200" dirty="0" err="1">
                <a:solidFill>
                  <a:srgbClr val="002060"/>
                </a:solidFill>
              </a:rPr>
              <a:t>géographiques</a:t>
            </a:r>
            <a:r>
              <a:rPr lang="en-US" sz="3200" dirty="0">
                <a:solidFill>
                  <a:srgbClr val="002060"/>
                </a:solidFill>
              </a:rPr>
              <a:t> - </a:t>
            </a:r>
            <a:r>
              <a:rPr lang="en-US" sz="3200" dirty="0" err="1">
                <a:solidFill>
                  <a:srgbClr val="002060"/>
                </a:solidFill>
              </a:rPr>
              <a:t>Lisbonne</a:t>
            </a:r>
            <a:r>
              <a:rPr lang="en-US" sz="3200" dirty="0">
                <a:solidFill>
                  <a:srgbClr val="002060"/>
                </a:solidFill>
              </a:rPr>
              <a:t> </a:t>
            </a:r>
          </a:p>
        </p:txBody>
      </p:sp>
    </p:spTree>
    <p:extLst>
      <p:ext uri="{BB962C8B-B14F-4D97-AF65-F5344CB8AC3E}">
        <p14:creationId xmlns:p14="http://schemas.microsoft.com/office/powerpoint/2010/main" val="578659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75AA-4E14-C67B-1520-721F10FBEF76}"/>
              </a:ext>
            </a:extLst>
          </p:cNvPr>
          <p:cNvSpPr>
            <a:spLocks noGrp="1"/>
          </p:cNvSpPr>
          <p:nvPr>
            <p:ph type="title"/>
          </p:nvPr>
        </p:nvSpPr>
        <p:spPr/>
        <p:txBody>
          <a:bodyPr/>
          <a:lstStyle/>
          <a:p>
            <a:r>
              <a:rPr lang="en-US" dirty="0"/>
              <a:t>Système de Washington (PCT): Brevets: </a:t>
            </a:r>
            <a:r>
              <a:rPr lang="en-US" dirty="0" err="1"/>
              <a:t>Avantages</a:t>
            </a:r>
            <a:endParaRPr lang="en-US" dirty="0"/>
          </a:p>
        </p:txBody>
      </p:sp>
      <p:pic>
        <p:nvPicPr>
          <p:cNvPr id="5" name="Content Placeholder 4">
            <a:extLst>
              <a:ext uri="{FF2B5EF4-FFF2-40B4-BE49-F238E27FC236}">
                <a16:creationId xmlns:a16="http://schemas.microsoft.com/office/drawing/2014/main" id="{2CC0C414-C0D0-377D-CE8E-391941516B28}"/>
              </a:ext>
            </a:extLst>
          </p:cNvPr>
          <p:cNvPicPr>
            <a:picLocks noGrp="1" noChangeAspect="1"/>
          </p:cNvPicPr>
          <p:nvPr>
            <p:ph idx="1"/>
          </p:nvPr>
        </p:nvPicPr>
        <p:blipFill>
          <a:blip r:embed="rId2"/>
          <a:stretch>
            <a:fillRect/>
          </a:stretch>
        </p:blipFill>
        <p:spPr bwMode="auto">
          <a:xfrm>
            <a:off x="457200" y="2935767"/>
            <a:ext cx="8229600" cy="202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78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24E9-2ED6-55F0-A858-AF27022C9725}"/>
              </a:ext>
            </a:extLst>
          </p:cNvPr>
          <p:cNvSpPr>
            <a:spLocks noGrp="1"/>
          </p:cNvSpPr>
          <p:nvPr>
            <p:ph type="title"/>
          </p:nvPr>
        </p:nvSpPr>
        <p:spPr/>
        <p:txBody>
          <a:bodyPr/>
          <a:lstStyle/>
          <a:p>
            <a:r>
              <a:rPr lang="en-US" dirty="0"/>
              <a:t>Système de Madrid (Marques): </a:t>
            </a:r>
            <a:r>
              <a:rPr lang="en-US" dirty="0" err="1"/>
              <a:t>Avantages</a:t>
            </a:r>
            <a:endParaRPr lang="en-US" dirty="0"/>
          </a:p>
        </p:txBody>
      </p:sp>
      <p:pic>
        <p:nvPicPr>
          <p:cNvPr id="5" name="Content Placeholder 4">
            <a:extLst>
              <a:ext uri="{FF2B5EF4-FFF2-40B4-BE49-F238E27FC236}">
                <a16:creationId xmlns:a16="http://schemas.microsoft.com/office/drawing/2014/main" id="{5B00A914-44CE-9EFE-7591-44676A54D121}"/>
              </a:ext>
            </a:extLst>
          </p:cNvPr>
          <p:cNvPicPr>
            <a:picLocks noGrp="1" noChangeAspect="1"/>
          </p:cNvPicPr>
          <p:nvPr>
            <p:ph idx="1"/>
          </p:nvPr>
        </p:nvPicPr>
        <p:blipFill>
          <a:blip r:embed="rId2"/>
          <a:stretch>
            <a:fillRect/>
          </a:stretch>
        </p:blipFill>
        <p:spPr bwMode="auto">
          <a:xfrm>
            <a:off x="457200" y="2276872"/>
            <a:ext cx="8229600" cy="340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06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6E00A-4799-FE36-8191-3604E9BFF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CCFC5-2206-AB81-72EB-D341F58A8F57}"/>
              </a:ext>
            </a:extLst>
          </p:cNvPr>
          <p:cNvSpPr>
            <a:spLocks noGrp="1"/>
          </p:cNvSpPr>
          <p:nvPr>
            <p:ph type="title"/>
          </p:nvPr>
        </p:nvSpPr>
        <p:spPr/>
        <p:txBody>
          <a:bodyPr/>
          <a:lstStyle/>
          <a:p>
            <a:r>
              <a:rPr lang="en-US" dirty="0"/>
              <a:t>Système de la Haye (Dessins et </a:t>
            </a:r>
            <a:r>
              <a:rPr lang="en-US" dirty="0" err="1"/>
              <a:t>Modèles</a:t>
            </a:r>
            <a:r>
              <a:rPr lang="en-US" dirty="0"/>
              <a:t> </a:t>
            </a:r>
            <a:r>
              <a:rPr lang="en-US" dirty="0" err="1"/>
              <a:t>Industriels</a:t>
            </a:r>
            <a:r>
              <a:rPr lang="en-US" dirty="0"/>
              <a:t>): </a:t>
            </a:r>
            <a:r>
              <a:rPr lang="en-US" dirty="0" err="1"/>
              <a:t>Avantages</a:t>
            </a:r>
            <a:endParaRPr lang="en-US" dirty="0"/>
          </a:p>
        </p:txBody>
      </p:sp>
      <p:pic>
        <p:nvPicPr>
          <p:cNvPr id="6" name="Content Placeholder 5">
            <a:extLst>
              <a:ext uri="{FF2B5EF4-FFF2-40B4-BE49-F238E27FC236}">
                <a16:creationId xmlns:a16="http://schemas.microsoft.com/office/drawing/2014/main" id="{82931474-DA76-D12B-1746-FC4800CE463F}"/>
              </a:ext>
            </a:extLst>
          </p:cNvPr>
          <p:cNvPicPr>
            <a:picLocks noGrp="1" noChangeAspect="1"/>
          </p:cNvPicPr>
          <p:nvPr>
            <p:ph idx="1"/>
          </p:nvPr>
        </p:nvPicPr>
        <p:blipFill>
          <a:blip r:embed="rId2"/>
          <a:stretch>
            <a:fillRect/>
          </a:stretch>
        </p:blipFill>
        <p:spPr bwMode="auto">
          <a:xfrm>
            <a:off x="457200" y="2574054"/>
            <a:ext cx="8229600" cy="275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07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1A4B8FD-E439-C5AF-54F1-F7552D851FF5}"/>
              </a:ext>
            </a:extLst>
          </p:cNvPr>
          <p:cNvSpPr>
            <a:spLocks noGrp="1" noChangeArrowheads="1"/>
          </p:cNvSpPr>
          <p:nvPr>
            <p:ph type="title"/>
          </p:nvPr>
        </p:nvSpPr>
        <p:spPr>
          <a:xfrm>
            <a:off x="0" y="0"/>
            <a:ext cx="9144000" cy="1196975"/>
          </a:xfrm>
        </p:spPr>
        <p:txBody>
          <a:bodyPr/>
          <a:lstStyle/>
          <a:p>
            <a:r>
              <a:rPr lang="fr-CH" altLang="en-US" dirty="0"/>
              <a:t>L’Organisation Mondiale de la Propriété Intellectuelle (OMPI)</a:t>
            </a:r>
            <a:endParaRPr lang="en-US" altLang="en-US" dirty="0"/>
          </a:p>
        </p:txBody>
      </p:sp>
      <p:pic>
        <p:nvPicPr>
          <p:cNvPr id="10243" name="Content Placeholder 3">
            <a:extLst>
              <a:ext uri="{FF2B5EF4-FFF2-40B4-BE49-F238E27FC236}">
                <a16:creationId xmlns:a16="http://schemas.microsoft.com/office/drawing/2014/main" id="{E720CF69-B036-8631-B686-5A1AB897F4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8575" y="1773238"/>
            <a:ext cx="6546850" cy="4352925"/>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B3B9-7E6C-FFE0-D944-530FFDCA878C}"/>
              </a:ext>
            </a:extLst>
          </p:cNvPr>
          <p:cNvSpPr>
            <a:spLocks noGrp="1"/>
          </p:cNvSpPr>
          <p:nvPr>
            <p:ph type="title"/>
          </p:nvPr>
        </p:nvSpPr>
        <p:spPr>
          <a:xfrm>
            <a:off x="0" y="0"/>
            <a:ext cx="9144000" cy="1052736"/>
          </a:xfrm>
        </p:spPr>
        <p:txBody>
          <a:bodyPr/>
          <a:lstStyle/>
          <a:p>
            <a:r>
              <a:rPr lang="en-US" sz="2800" dirty="0" err="1"/>
              <a:t>L’Acte</a:t>
            </a:r>
            <a:r>
              <a:rPr lang="en-US" sz="2800" dirty="0"/>
              <a:t> de Genève de </a:t>
            </a:r>
            <a:r>
              <a:rPr lang="en-US" sz="2800" dirty="0" err="1"/>
              <a:t>l’Arrangement</a:t>
            </a:r>
            <a:r>
              <a:rPr lang="en-US" sz="2800" dirty="0"/>
              <a:t> de </a:t>
            </a:r>
            <a:r>
              <a:rPr lang="en-US" sz="2800" dirty="0" err="1"/>
              <a:t>Lisbonne</a:t>
            </a:r>
            <a:r>
              <a:rPr lang="en-US" sz="2800" dirty="0"/>
              <a:t> (Appellations </a:t>
            </a:r>
            <a:r>
              <a:rPr lang="en-US" sz="2800" dirty="0" err="1"/>
              <a:t>d’origine</a:t>
            </a:r>
            <a:r>
              <a:rPr lang="en-US" sz="2800" dirty="0"/>
              <a:t> et indications </a:t>
            </a:r>
            <a:r>
              <a:rPr lang="en-US" sz="2800" dirty="0" err="1"/>
              <a:t>géographiques</a:t>
            </a:r>
            <a:r>
              <a:rPr lang="en-US" sz="2800" dirty="0"/>
              <a:t>)</a:t>
            </a:r>
          </a:p>
        </p:txBody>
      </p:sp>
      <p:pic>
        <p:nvPicPr>
          <p:cNvPr id="5" name="Content Placeholder 4">
            <a:extLst>
              <a:ext uri="{FF2B5EF4-FFF2-40B4-BE49-F238E27FC236}">
                <a16:creationId xmlns:a16="http://schemas.microsoft.com/office/drawing/2014/main" id="{258195A3-1BD6-37F3-0D81-0D08682556D8}"/>
              </a:ext>
            </a:extLst>
          </p:cNvPr>
          <p:cNvPicPr>
            <a:picLocks noGrp="1" noChangeAspect="1"/>
          </p:cNvPicPr>
          <p:nvPr>
            <p:ph idx="1"/>
          </p:nvPr>
        </p:nvPicPr>
        <p:blipFill>
          <a:blip r:embed="rId2"/>
          <a:stretch>
            <a:fillRect/>
          </a:stretch>
        </p:blipFill>
        <p:spPr bwMode="auto">
          <a:xfrm>
            <a:off x="1979712" y="1124744"/>
            <a:ext cx="4824536"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684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490DE-6547-9158-BC1E-519051161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9C9A0-5D93-2E4E-F1BB-DA7E4B5AA3B9}"/>
              </a:ext>
            </a:extLst>
          </p:cNvPr>
          <p:cNvSpPr>
            <a:spLocks noGrp="1"/>
          </p:cNvSpPr>
          <p:nvPr>
            <p:ph type="title"/>
          </p:nvPr>
        </p:nvSpPr>
        <p:spPr>
          <a:xfrm>
            <a:off x="107504" y="0"/>
            <a:ext cx="9036496" cy="1417638"/>
          </a:xfrm>
        </p:spPr>
        <p:txBody>
          <a:bodyPr/>
          <a:lstStyle/>
          <a:p>
            <a:r>
              <a:rPr lang="en-US" dirty="0"/>
              <a:t>La RDC </a:t>
            </a:r>
            <a:r>
              <a:rPr lang="en-US" dirty="0" err="1"/>
              <a:t>vue</a:t>
            </a:r>
            <a:r>
              <a:rPr lang="en-US" dirty="0"/>
              <a:t> de </a:t>
            </a:r>
            <a:r>
              <a:rPr lang="en-US" dirty="0" err="1"/>
              <a:t>l’OMPI</a:t>
            </a:r>
            <a:r>
              <a:rPr lang="en-US" dirty="0"/>
              <a:t>: </a:t>
            </a:r>
            <a:r>
              <a:rPr lang="en-US" dirty="0" err="1"/>
              <a:t>Jugement</a:t>
            </a:r>
            <a:r>
              <a:rPr lang="en-US" dirty="0"/>
              <a:t> (Jurisprudence): AUCUN</a:t>
            </a:r>
          </a:p>
        </p:txBody>
      </p:sp>
      <p:pic>
        <p:nvPicPr>
          <p:cNvPr id="5" name="Picture 4">
            <a:extLst>
              <a:ext uri="{FF2B5EF4-FFF2-40B4-BE49-F238E27FC236}">
                <a16:creationId xmlns:a16="http://schemas.microsoft.com/office/drawing/2014/main" id="{36716E47-37D9-58A3-E1FD-ACA613A33B69}"/>
              </a:ext>
            </a:extLst>
          </p:cNvPr>
          <p:cNvPicPr>
            <a:picLocks noChangeAspect="1"/>
          </p:cNvPicPr>
          <p:nvPr/>
        </p:nvPicPr>
        <p:blipFill>
          <a:blip r:embed="rId2"/>
          <a:stretch>
            <a:fillRect/>
          </a:stretch>
        </p:blipFill>
        <p:spPr>
          <a:xfrm>
            <a:off x="1556297" y="1417638"/>
            <a:ext cx="5391968" cy="5440362"/>
          </a:xfrm>
          <a:prstGeom prst="rect">
            <a:avLst/>
          </a:prstGeom>
        </p:spPr>
      </p:pic>
    </p:spTree>
    <p:extLst>
      <p:ext uri="{BB962C8B-B14F-4D97-AF65-F5344CB8AC3E}">
        <p14:creationId xmlns:p14="http://schemas.microsoft.com/office/powerpoint/2010/main" val="816811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9920-C683-CA43-7D33-E780C30203CB}"/>
              </a:ext>
            </a:extLst>
          </p:cNvPr>
          <p:cNvSpPr>
            <a:spLocks noGrp="1"/>
          </p:cNvSpPr>
          <p:nvPr>
            <p:ph type="title"/>
          </p:nvPr>
        </p:nvSpPr>
        <p:spPr>
          <a:xfrm>
            <a:off x="0" y="0"/>
            <a:ext cx="9144000" cy="1417638"/>
          </a:xfrm>
        </p:spPr>
        <p:txBody>
          <a:bodyPr/>
          <a:lstStyle/>
          <a:p>
            <a:r>
              <a:rPr lang="en-US" dirty="0"/>
              <a:t>La RDC </a:t>
            </a:r>
            <a:r>
              <a:rPr lang="en-US" dirty="0" err="1"/>
              <a:t>vue</a:t>
            </a:r>
            <a:r>
              <a:rPr lang="en-US" dirty="0"/>
              <a:t> de </a:t>
            </a:r>
            <a:r>
              <a:rPr lang="en-US" dirty="0" err="1"/>
              <a:t>l’OMPI</a:t>
            </a:r>
            <a:r>
              <a:rPr lang="en-US" dirty="0"/>
              <a:t>: </a:t>
            </a:r>
            <a:r>
              <a:rPr lang="en-US" dirty="0" err="1"/>
              <a:t>Dépôt</a:t>
            </a:r>
            <a:r>
              <a:rPr lang="en-US" dirty="0"/>
              <a:t> des Brevets (Novembre 2025)</a:t>
            </a:r>
          </a:p>
        </p:txBody>
      </p:sp>
      <p:pic>
        <p:nvPicPr>
          <p:cNvPr id="5" name="Content Placeholder 4">
            <a:extLst>
              <a:ext uri="{FF2B5EF4-FFF2-40B4-BE49-F238E27FC236}">
                <a16:creationId xmlns:a16="http://schemas.microsoft.com/office/drawing/2014/main" id="{6071596B-12F3-46B7-A99D-6210C6FD9DE5}"/>
              </a:ext>
            </a:extLst>
          </p:cNvPr>
          <p:cNvPicPr>
            <a:picLocks noGrp="1" noChangeAspect="1"/>
          </p:cNvPicPr>
          <p:nvPr>
            <p:ph idx="1"/>
          </p:nvPr>
        </p:nvPicPr>
        <p:blipFill>
          <a:blip r:embed="rId2"/>
          <a:stretch>
            <a:fillRect/>
          </a:stretch>
        </p:blipFill>
        <p:spPr bwMode="auto">
          <a:xfrm>
            <a:off x="1069836" y="1340769"/>
            <a:ext cx="724658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737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C4C74-7F09-29C9-6777-9DCE7EB0C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3EEDF-240B-4397-7A6C-619341BA63F1}"/>
              </a:ext>
            </a:extLst>
          </p:cNvPr>
          <p:cNvSpPr>
            <a:spLocks noGrp="1"/>
          </p:cNvSpPr>
          <p:nvPr>
            <p:ph type="title"/>
          </p:nvPr>
        </p:nvSpPr>
        <p:spPr>
          <a:xfrm>
            <a:off x="0" y="0"/>
            <a:ext cx="9144000" cy="1417638"/>
          </a:xfrm>
        </p:spPr>
        <p:txBody>
          <a:bodyPr/>
          <a:lstStyle/>
          <a:p>
            <a:r>
              <a:rPr lang="en-US" dirty="0"/>
              <a:t>La RDC </a:t>
            </a:r>
            <a:r>
              <a:rPr lang="en-US" dirty="0" err="1"/>
              <a:t>vue</a:t>
            </a:r>
            <a:r>
              <a:rPr lang="en-US" dirty="0"/>
              <a:t> de </a:t>
            </a:r>
            <a:r>
              <a:rPr lang="en-US" dirty="0" err="1"/>
              <a:t>l’OMPI</a:t>
            </a:r>
            <a:r>
              <a:rPr lang="en-US" dirty="0"/>
              <a:t>: </a:t>
            </a:r>
            <a:r>
              <a:rPr lang="en-US" dirty="0" err="1"/>
              <a:t>Dépôt</a:t>
            </a:r>
            <a:r>
              <a:rPr lang="en-US" dirty="0"/>
              <a:t> des Marques (Novembre 2025)</a:t>
            </a:r>
          </a:p>
        </p:txBody>
      </p:sp>
      <p:pic>
        <p:nvPicPr>
          <p:cNvPr id="6" name="Content Placeholder 5">
            <a:extLst>
              <a:ext uri="{FF2B5EF4-FFF2-40B4-BE49-F238E27FC236}">
                <a16:creationId xmlns:a16="http://schemas.microsoft.com/office/drawing/2014/main" id="{91DBCC6C-148E-E3EC-D1FF-E4F324A0A14F}"/>
              </a:ext>
            </a:extLst>
          </p:cNvPr>
          <p:cNvPicPr>
            <a:picLocks noGrp="1" noChangeAspect="1"/>
          </p:cNvPicPr>
          <p:nvPr>
            <p:ph idx="1"/>
          </p:nvPr>
        </p:nvPicPr>
        <p:blipFill>
          <a:blip r:embed="rId2"/>
          <a:stretch>
            <a:fillRect/>
          </a:stretch>
        </p:blipFill>
        <p:spPr bwMode="auto">
          <a:xfrm>
            <a:off x="1076343" y="1556792"/>
            <a:ext cx="6991313"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879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EB33B-3E46-BAF7-51F6-D51373E812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D88BDF-63BD-E8B8-48C9-76587FBEC386}"/>
              </a:ext>
            </a:extLst>
          </p:cNvPr>
          <p:cNvSpPr>
            <a:spLocks noGrp="1"/>
          </p:cNvSpPr>
          <p:nvPr>
            <p:ph type="title"/>
          </p:nvPr>
        </p:nvSpPr>
        <p:spPr>
          <a:xfrm>
            <a:off x="0" y="0"/>
            <a:ext cx="9144000" cy="1417638"/>
          </a:xfrm>
        </p:spPr>
        <p:txBody>
          <a:bodyPr/>
          <a:lstStyle/>
          <a:p>
            <a:r>
              <a:rPr lang="en-US" dirty="0"/>
              <a:t>La RDC </a:t>
            </a:r>
            <a:r>
              <a:rPr lang="en-US" dirty="0" err="1"/>
              <a:t>vue</a:t>
            </a:r>
            <a:r>
              <a:rPr lang="en-US" dirty="0"/>
              <a:t> de </a:t>
            </a:r>
            <a:r>
              <a:rPr lang="en-US" dirty="0" err="1"/>
              <a:t>l’OMPI</a:t>
            </a:r>
            <a:r>
              <a:rPr lang="en-US" dirty="0"/>
              <a:t>: </a:t>
            </a:r>
            <a:r>
              <a:rPr lang="en-US" dirty="0" err="1"/>
              <a:t>Dépôt</a:t>
            </a:r>
            <a:r>
              <a:rPr lang="en-US" dirty="0"/>
              <a:t> des Dessins et </a:t>
            </a:r>
            <a:r>
              <a:rPr lang="en-US" dirty="0" err="1"/>
              <a:t>Modèles</a:t>
            </a:r>
            <a:r>
              <a:rPr lang="en-US" dirty="0"/>
              <a:t> </a:t>
            </a:r>
            <a:r>
              <a:rPr lang="en-US" dirty="0" err="1"/>
              <a:t>Industriels</a:t>
            </a:r>
            <a:r>
              <a:rPr lang="en-US" dirty="0"/>
              <a:t> (Novembre 2025)</a:t>
            </a:r>
          </a:p>
        </p:txBody>
      </p:sp>
      <p:pic>
        <p:nvPicPr>
          <p:cNvPr id="5" name="Content Placeholder 4">
            <a:extLst>
              <a:ext uri="{FF2B5EF4-FFF2-40B4-BE49-F238E27FC236}">
                <a16:creationId xmlns:a16="http://schemas.microsoft.com/office/drawing/2014/main" id="{9FA8D740-F5B4-31BE-D0C9-85385EBA74A7}"/>
              </a:ext>
            </a:extLst>
          </p:cNvPr>
          <p:cNvPicPr>
            <a:picLocks noGrp="1" noChangeAspect="1"/>
          </p:cNvPicPr>
          <p:nvPr>
            <p:ph idx="1"/>
          </p:nvPr>
        </p:nvPicPr>
        <p:blipFill>
          <a:blip r:embed="rId2"/>
          <a:stretch>
            <a:fillRect/>
          </a:stretch>
        </p:blipFill>
        <p:spPr bwMode="auto">
          <a:xfrm>
            <a:off x="1187624" y="1417638"/>
            <a:ext cx="6650751" cy="453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91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F35B1-F577-30F1-5565-F95D76B39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013FE-5576-95E6-9497-836CF5080966}"/>
              </a:ext>
            </a:extLst>
          </p:cNvPr>
          <p:cNvSpPr>
            <a:spLocks noGrp="1"/>
          </p:cNvSpPr>
          <p:nvPr>
            <p:ph type="title"/>
          </p:nvPr>
        </p:nvSpPr>
        <p:spPr>
          <a:xfrm>
            <a:off x="0" y="0"/>
            <a:ext cx="9144000" cy="1417638"/>
          </a:xfrm>
        </p:spPr>
        <p:txBody>
          <a:bodyPr/>
          <a:lstStyle/>
          <a:p>
            <a:r>
              <a:rPr lang="en-US" sz="2800" dirty="0"/>
              <a:t>La RDC </a:t>
            </a:r>
            <a:r>
              <a:rPr lang="en-US" sz="2800" dirty="0" err="1"/>
              <a:t>vue</a:t>
            </a:r>
            <a:r>
              <a:rPr lang="en-US" sz="2800" dirty="0"/>
              <a:t> de </a:t>
            </a:r>
            <a:r>
              <a:rPr lang="en-US" sz="2800" dirty="0" err="1"/>
              <a:t>l’OMPI</a:t>
            </a:r>
            <a:r>
              <a:rPr lang="en-US" sz="2800" dirty="0"/>
              <a:t>: Indications </a:t>
            </a:r>
            <a:r>
              <a:rPr lang="en-US" sz="2800" dirty="0" err="1"/>
              <a:t>Géographiques</a:t>
            </a:r>
            <a:r>
              <a:rPr lang="en-US" sz="2800" dirty="0"/>
              <a:t> et </a:t>
            </a:r>
            <a:r>
              <a:rPr lang="en-US" sz="2800" dirty="0" err="1"/>
              <a:t>Variétés</a:t>
            </a:r>
            <a:r>
              <a:rPr lang="en-US" sz="2800" dirty="0"/>
              <a:t> </a:t>
            </a:r>
            <a:r>
              <a:rPr lang="en-US" sz="2800" dirty="0" err="1"/>
              <a:t>Végétales</a:t>
            </a:r>
            <a:r>
              <a:rPr lang="en-US" sz="2800" dirty="0"/>
              <a:t> (Novembre 2025): AUCUNE</a:t>
            </a:r>
          </a:p>
        </p:txBody>
      </p:sp>
      <p:pic>
        <p:nvPicPr>
          <p:cNvPr id="6" name="Content Placeholder 5">
            <a:extLst>
              <a:ext uri="{FF2B5EF4-FFF2-40B4-BE49-F238E27FC236}">
                <a16:creationId xmlns:a16="http://schemas.microsoft.com/office/drawing/2014/main" id="{6CEA5C9C-E66C-577F-54E7-A2FDE01AB97B}"/>
              </a:ext>
            </a:extLst>
          </p:cNvPr>
          <p:cNvPicPr>
            <a:picLocks noGrp="1" noChangeAspect="1"/>
          </p:cNvPicPr>
          <p:nvPr>
            <p:ph idx="1"/>
          </p:nvPr>
        </p:nvPicPr>
        <p:blipFill>
          <a:blip r:embed="rId2"/>
          <a:stretch>
            <a:fillRect/>
          </a:stretch>
        </p:blipFill>
        <p:spPr bwMode="auto">
          <a:xfrm>
            <a:off x="1036688" y="1773238"/>
            <a:ext cx="7070624"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533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BEFF-61BD-BA81-E2D6-BF9BB5954841}"/>
              </a:ext>
            </a:extLst>
          </p:cNvPr>
          <p:cNvSpPr>
            <a:spLocks noGrp="1"/>
          </p:cNvSpPr>
          <p:nvPr>
            <p:ph type="title"/>
          </p:nvPr>
        </p:nvSpPr>
        <p:spPr>
          <a:xfrm>
            <a:off x="457200" y="1"/>
            <a:ext cx="8229600" cy="404663"/>
          </a:xfrm>
        </p:spPr>
        <p:txBody>
          <a:bodyPr/>
          <a:lstStyle/>
          <a:p>
            <a:r>
              <a:rPr lang="en-US" sz="2800" dirty="0"/>
              <a:t>Conclusion</a:t>
            </a:r>
          </a:p>
        </p:txBody>
      </p:sp>
      <p:sp>
        <p:nvSpPr>
          <p:cNvPr id="3" name="Content Placeholder 2">
            <a:extLst>
              <a:ext uri="{FF2B5EF4-FFF2-40B4-BE49-F238E27FC236}">
                <a16:creationId xmlns:a16="http://schemas.microsoft.com/office/drawing/2014/main" id="{00A72C11-34F0-4DF2-4CFF-9E4C71D14F13}"/>
              </a:ext>
            </a:extLst>
          </p:cNvPr>
          <p:cNvSpPr>
            <a:spLocks noGrp="1"/>
          </p:cNvSpPr>
          <p:nvPr>
            <p:ph idx="1"/>
          </p:nvPr>
        </p:nvSpPr>
        <p:spPr>
          <a:xfrm>
            <a:off x="0" y="404664"/>
            <a:ext cx="9144000" cy="6624736"/>
          </a:xfrm>
        </p:spPr>
        <p:txBody>
          <a:bodyPr/>
          <a:lstStyle/>
          <a:p>
            <a:pPr algn="just"/>
            <a:r>
              <a:rPr lang="en-US" dirty="0">
                <a:solidFill>
                  <a:srgbClr val="002060"/>
                </a:solidFill>
              </a:rPr>
              <a:t>La RDC, un </a:t>
            </a:r>
            <a:r>
              <a:rPr lang="en-US" dirty="0" err="1">
                <a:solidFill>
                  <a:srgbClr val="002060"/>
                </a:solidFill>
              </a:rPr>
              <a:t>géant</a:t>
            </a:r>
            <a:r>
              <a:rPr lang="en-US" dirty="0">
                <a:solidFill>
                  <a:srgbClr val="002060"/>
                </a:solidFill>
              </a:rPr>
              <a:t> territorial et </a:t>
            </a:r>
            <a:r>
              <a:rPr lang="en-US" dirty="0" err="1">
                <a:solidFill>
                  <a:srgbClr val="002060"/>
                </a:solidFill>
              </a:rPr>
              <a:t>en</a:t>
            </a:r>
            <a:r>
              <a:rPr lang="en-US" dirty="0">
                <a:solidFill>
                  <a:srgbClr val="002060"/>
                </a:solidFill>
              </a:rPr>
              <a:t> </a:t>
            </a:r>
            <a:r>
              <a:rPr lang="en-US" dirty="0" err="1">
                <a:solidFill>
                  <a:srgbClr val="002060"/>
                </a:solidFill>
              </a:rPr>
              <a:t>ressources</a:t>
            </a:r>
            <a:r>
              <a:rPr lang="en-US" dirty="0">
                <a:solidFill>
                  <a:srgbClr val="002060"/>
                </a:solidFill>
              </a:rPr>
              <a:t> </a:t>
            </a:r>
            <a:r>
              <a:rPr lang="en-US" dirty="0" err="1">
                <a:solidFill>
                  <a:srgbClr val="002060"/>
                </a:solidFill>
              </a:rPr>
              <a:t>naturelles</a:t>
            </a:r>
            <a:r>
              <a:rPr lang="en-US" dirty="0">
                <a:solidFill>
                  <a:srgbClr val="002060"/>
                </a:solidFill>
              </a:rPr>
              <a:t>, </a:t>
            </a:r>
            <a:r>
              <a:rPr lang="en-US" dirty="0" err="1">
                <a:solidFill>
                  <a:srgbClr val="002060"/>
                </a:solidFill>
              </a:rPr>
              <a:t>devrait</a:t>
            </a:r>
            <a:r>
              <a:rPr lang="en-US" dirty="0">
                <a:solidFill>
                  <a:srgbClr val="002060"/>
                </a:solidFill>
              </a:rPr>
              <a:t> </a:t>
            </a:r>
            <a:r>
              <a:rPr lang="en-US" dirty="0" err="1">
                <a:solidFill>
                  <a:srgbClr val="002060"/>
                </a:solidFill>
              </a:rPr>
              <a:t>créer</a:t>
            </a:r>
            <a:r>
              <a:rPr lang="en-US" dirty="0">
                <a:solidFill>
                  <a:srgbClr val="002060"/>
                </a:solidFill>
              </a:rPr>
              <a:t> un </a:t>
            </a:r>
            <a:r>
              <a:rPr lang="en-US" dirty="0" err="1">
                <a:solidFill>
                  <a:srgbClr val="002060"/>
                </a:solidFill>
              </a:rPr>
              <a:t>écosystème</a:t>
            </a:r>
            <a:r>
              <a:rPr lang="en-US" dirty="0">
                <a:solidFill>
                  <a:srgbClr val="002060"/>
                </a:solidFill>
              </a:rPr>
              <a:t> </a:t>
            </a:r>
            <a:r>
              <a:rPr lang="en-US" dirty="0" err="1">
                <a:solidFill>
                  <a:srgbClr val="002060"/>
                </a:solidFill>
              </a:rPr>
              <a:t>d’innovation</a:t>
            </a:r>
            <a:r>
              <a:rPr lang="en-US" dirty="0">
                <a:solidFill>
                  <a:srgbClr val="002060"/>
                </a:solidFill>
              </a:rPr>
              <a:t> pour </a:t>
            </a:r>
            <a:r>
              <a:rPr lang="en-US" dirty="0" err="1">
                <a:solidFill>
                  <a:srgbClr val="002060"/>
                </a:solidFill>
              </a:rPr>
              <a:t>stimuler</a:t>
            </a:r>
            <a:r>
              <a:rPr lang="en-US" dirty="0">
                <a:solidFill>
                  <a:srgbClr val="002060"/>
                </a:solidFill>
              </a:rPr>
              <a:t> la recherche et la </a:t>
            </a:r>
            <a:r>
              <a:rPr lang="en-US" dirty="0" err="1">
                <a:solidFill>
                  <a:srgbClr val="002060"/>
                </a:solidFill>
              </a:rPr>
              <a:t>créativité</a:t>
            </a:r>
            <a:r>
              <a:rPr lang="en-US" dirty="0">
                <a:solidFill>
                  <a:srgbClr val="002060"/>
                </a:solidFill>
              </a:rPr>
              <a:t>, </a:t>
            </a:r>
            <a:r>
              <a:rPr lang="en-US" dirty="0" err="1">
                <a:solidFill>
                  <a:srgbClr val="002060"/>
                </a:solidFill>
              </a:rPr>
              <a:t>créer</a:t>
            </a:r>
            <a:r>
              <a:rPr lang="en-US" dirty="0">
                <a:solidFill>
                  <a:srgbClr val="002060"/>
                </a:solidFill>
              </a:rPr>
              <a:t> des </a:t>
            </a:r>
            <a:r>
              <a:rPr lang="en-US" dirty="0" err="1">
                <a:solidFill>
                  <a:srgbClr val="002060"/>
                </a:solidFill>
              </a:rPr>
              <a:t>entreprises</a:t>
            </a:r>
            <a:r>
              <a:rPr lang="en-US" dirty="0">
                <a:solidFill>
                  <a:srgbClr val="002060"/>
                </a:solidFill>
              </a:rPr>
              <a:t> et </a:t>
            </a:r>
            <a:r>
              <a:rPr lang="en-US" dirty="0" err="1">
                <a:solidFill>
                  <a:srgbClr val="002060"/>
                </a:solidFill>
              </a:rPr>
              <a:t>protéger</a:t>
            </a:r>
            <a:r>
              <a:rPr lang="en-US" dirty="0">
                <a:solidFill>
                  <a:srgbClr val="002060"/>
                </a:solidFill>
              </a:rPr>
              <a:t> les droits de </a:t>
            </a:r>
            <a:r>
              <a:rPr lang="en-US" dirty="0" err="1">
                <a:solidFill>
                  <a:srgbClr val="002060"/>
                </a:solidFill>
              </a:rPr>
              <a:t>propriété</a:t>
            </a:r>
            <a:r>
              <a:rPr lang="en-US" dirty="0">
                <a:solidFill>
                  <a:srgbClr val="002060"/>
                </a:solidFill>
              </a:rPr>
              <a:t> </a:t>
            </a:r>
            <a:r>
              <a:rPr lang="en-US" dirty="0" err="1">
                <a:solidFill>
                  <a:srgbClr val="002060"/>
                </a:solidFill>
              </a:rPr>
              <a:t>intellectuelle</a:t>
            </a:r>
            <a:endParaRPr lang="en-US" dirty="0">
              <a:solidFill>
                <a:srgbClr val="002060"/>
              </a:solidFill>
            </a:endParaRPr>
          </a:p>
          <a:p>
            <a:pPr algn="just"/>
            <a:r>
              <a:rPr lang="en-US" dirty="0">
                <a:solidFill>
                  <a:srgbClr val="002060"/>
                </a:solidFill>
              </a:rPr>
              <a:t>La RDC </a:t>
            </a:r>
            <a:r>
              <a:rPr lang="en-US" dirty="0" err="1">
                <a:solidFill>
                  <a:srgbClr val="002060"/>
                </a:solidFill>
              </a:rPr>
              <a:t>devrait</a:t>
            </a:r>
            <a:r>
              <a:rPr lang="en-US" dirty="0">
                <a:solidFill>
                  <a:srgbClr val="002060"/>
                </a:solidFill>
              </a:rPr>
              <a:t> </a:t>
            </a:r>
            <a:r>
              <a:rPr lang="en-US" dirty="0" err="1">
                <a:solidFill>
                  <a:srgbClr val="002060"/>
                </a:solidFill>
              </a:rPr>
              <a:t>mettre</a:t>
            </a:r>
            <a:r>
              <a:rPr lang="en-US" dirty="0">
                <a:solidFill>
                  <a:srgbClr val="002060"/>
                </a:solidFill>
              </a:rPr>
              <a:t> à jour </a:t>
            </a:r>
            <a:r>
              <a:rPr lang="en-US" dirty="0" err="1">
                <a:solidFill>
                  <a:srgbClr val="002060"/>
                </a:solidFill>
              </a:rPr>
              <a:t>ses</a:t>
            </a:r>
            <a:r>
              <a:rPr lang="en-US" dirty="0">
                <a:solidFill>
                  <a:srgbClr val="002060"/>
                </a:solidFill>
              </a:rPr>
              <a:t> </a:t>
            </a:r>
            <a:r>
              <a:rPr lang="en-US" dirty="0" err="1">
                <a:solidFill>
                  <a:srgbClr val="002060"/>
                </a:solidFill>
              </a:rPr>
              <a:t>lois</a:t>
            </a:r>
            <a:r>
              <a:rPr lang="en-US" dirty="0">
                <a:solidFill>
                  <a:srgbClr val="002060"/>
                </a:solidFill>
              </a:rPr>
              <a:t> </a:t>
            </a:r>
            <a:r>
              <a:rPr lang="en-US" dirty="0" err="1">
                <a:solidFill>
                  <a:srgbClr val="002060"/>
                </a:solidFill>
              </a:rPr>
              <a:t>en</a:t>
            </a:r>
            <a:r>
              <a:rPr lang="en-US" dirty="0">
                <a:solidFill>
                  <a:srgbClr val="002060"/>
                </a:solidFill>
              </a:rPr>
              <a:t> matière de </a:t>
            </a:r>
            <a:r>
              <a:rPr lang="en-US" dirty="0" err="1">
                <a:solidFill>
                  <a:srgbClr val="002060"/>
                </a:solidFill>
              </a:rPr>
              <a:t>propriété</a:t>
            </a:r>
            <a:r>
              <a:rPr lang="en-US" dirty="0">
                <a:solidFill>
                  <a:srgbClr val="002060"/>
                </a:solidFill>
              </a:rPr>
              <a:t> </a:t>
            </a:r>
            <a:r>
              <a:rPr lang="en-US" dirty="0" err="1">
                <a:solidFill>
                  <a:srgbClr val="002060"/>
                </a:solidFill>
              </a:rPr>
              <a:t>intellectuelle</a:t>
            </a:r>
            <a:r>
              <a:rPr lang="en-US" dirty="0">
                <a:solidFill>
                  <a:srgbClr val="002060"/>
                </a:solidFill>
              </a:rPr>
              <a:t>, </a:t>
            </a:r>
            <a:r>
              <a:rPr lang="en-US" dirty="0" err="1">
                <a:solidFill>
                  <a:srgbClr val="002060"/>
                </a:solidFill>
              </a:rPr>
              <a:t>créer</a:t>
            </a:r>
            <a:r>
              <a:rPr lang="en-US" dirty="0">
                <a:solidFill>
                  <a:srgbClr val="002060"/>
                </a:solidFill>
              </a:rPr>
              <a:t> un office national de la </a:t>
            </a:r>
            <a:r>
              <a:rPr lang="en-US" dirty="0" err="1">
                <a:solidFill>
                  <a:srgbClr val="002060"/>
                </a:solidFill>
              </a:rPr>
              <a:t>propriété</a:t>
            </a:r>
            <a:r>
              <a:rPr lang="en-US" dirty="0">
                <a:solidFill>
                  <a:srgbClr val="002060"/>
                </a:solidFill>
              </a:rPr>
              <a:t> </a:t>
            </a:r>
            <a:r>
              <a:rPr lang="en-US" dirty="0" err="1">
                <a:solidFill>
                  <a:srgbClr val="002060"/>
                </a:solidFill>
              </a:rPr>
              <a:t>intellectuelle</a:t>
            </a:r>
            <a:r>
              <a:rPr lang="en-US" dirty="0">
                <a:solidFill>
                  <a:srgbClr val="002060"/>
                </a:solidFill>
              </a:rPr>
              <a:t> pour </a:t>
            </a:r>
            <a:r>
              <a:rPr lang="en-US" dirty="0" err="1">
                <a:solidFill>
                  <a:srgbClr val="002060"/>
                </a:solidFill>
              </a:rPr>
              <a:t>pouvoir</a:t>
            </a:r>
            <a:r>
              <a:rPr lang="en-US" dirty="0">
                <a:solidFill>
                  <a:srgbClr val="002060"/>
                </a:solidFill>
              </a:rPr>
              <a:t> </a:t>
            </a:r>
            <a:r>
              <a:rPr lang="en-US" dirty="0" err="1">
                <a:solidFill>
                  <a:srgbClr val="002060"/>
                </a:solidFill>
              </a:rPr>
              <a:t>attribuer</a:t>
            </a:r>
            <a:r>
              <a:rPr lang="en-US" dirty="0">
                <a:solidFill>
                  <a:srgbClr val="002060"/>
                </a:solidFill>
              </a:rPr>
              <a:t> des </a:t>
            </a:r>
            <a:r>
              <a:rPr lang="en-US" dirty="0" err="1">
                <a:solidFill>
                  <a:srgbClr val="002060"/>
                </a:solidFill>
              </a:rPr>
              <a:t>titres</a:t>
            </a:r>
            <a:r>
              <a:rPr lang="en-US" dirty="0">
                <a:solidFill>
                  <a:srgbClr val="002060"/>
                </a:solidFill>
              </a:rPr>
              <a:t> de protection </a:t>
            </a:r>
            <a:r>
              <a:rPr lang="en-US" dirty="0" err="1">
                <a:solidFill>
                  <a:srgbClr val="002060"/>
                </a:solidFill>
              </a:rPr>
              <a:t>crédibles</a:t>
            </a:r>
            <a:endParaRPr lang="en-US" dirty="0">
              <a:solidFill>
                <a:srgbClr val="002060"/>
              </a:solidFill>
            </a:endParaRPr>
          </a:p>
          <a:p>
            <a:pPr algn="just"/>
            <a:r>
              <a:rPr lang="en-US" dirty="0">
                <a:solidFill>
                  <a:srgbClr val="002060"/>
                </a:solidFill>
              </a:rPr>
              <a:t>La RDC ne </a:t>
            </a:r>
            <a:r>
              <a:rPr lang="en-US" dirty="0" err="1">
                <a:solidFill>
                  <a:srgbClr val="002060"/>
                </a:solidFill>
              </a:rPr>
              <a:t>devrait</a:t>
            </a:r>
            <a:r>
              <a:rPr lang="en-US" dirty="0">
                <a:solidFill>
                  <a:srgbClr val="002060"/>
                </a:solidFill>
              </a:rPr>
              <a:t> pas </a:t>
            </a:r>
            <a:r>
              <a:rPr lang="en-US" dirty="0" err="1">
                <a:solidFill>
                  <a:srgbClr val="002060"/>
                </a:solidFill>
              </a:rPr>
              <a:t>être</a:t>
            </a:r>
            <a:r>
              <a:rPr lang="en-US" dirty="0">
                <a:solidFill>
                  <a:srgbClr val="002060"/>
                </a:solidFill>
              </a:rPr>
              <a:t> </a:t>
            </a:r>
            <a:r>
              <a:rPr lang="en-US" dirty="0" err="1">
                <a:solidFill>
                  <a:srgbClr val="002060"/>
                </a:solidFill>
              </a:rPr>
              <a:t>isolée</a:t>
            </a:r>
            <a:r>
              <a:rPr lang="en-US" dirty="0">
                <a:solidFill>
                  <a:srgbClr val="002060"/>
                </a:solidFill>
              </a:rPr>
              <a:t> dans le monde de la </a:t>
            </a:r>
            <a:r>
              <a:rPr lang="en-US" dirty="0" err="1">
                <a:solidFill>
                  <a:srgbClr val="002060"/>
                </a:solidFill>
              </a:rPr>
              <a:t>propriété</a:t>
            </a:r>
            <a:r>
              <a:rPr lang="en-US" dirty="0">
                <a:solidFill>
                  <a:srgbClr val="002060"/>
                </a:solidFill>
              </a:rPr>
              <a:t> </a:t>
            </a:r>
            <a:r>
              <a:rPr lang="en-US" dirty="0" err="1">
                <a:solidFill>
                  <a:srgbClr val="002060"/>
                </a:solidFill>
              </a:rPr>
              <a:t>intellectuelle</a:t>
            </a:r>
            <a:r>
              <a:rPr lang="en-US" dirty="0">
                <a:solidFill>
                  <a:srgbClr val="002060"/>
                </a:solidFill>
              </a:rPr>
              <a:t>; </a:t>
            </a:r>
            <a:r>
              <a:rPr lang="en-US" dirty="0" err="1">
                <a:solidFill>
                  <a:srgbClr val="002060"/>
                </a:solidFill>
              </a:rPr>
              <a:t>elle</a:t>
            </a:r>
            <a:r>
              <a:rPr lang="en-US" dirty="0">
                <a:solidFill>
                  <a:srgbClr val="002060"/>
                </a:solidFill>
              </a:rPr>
              <a:t> </a:t>
            </a:r>
            <a:r>
              <a:rPr lang="en-US" dirty="0" err="1">
                <a:solidFill>
                  <a:srgbClr val="002060"/>
                </a:solidFill>
              </a:rPr>
              <a:t>devrait</a:t>
            </a:r>
            <a:r>
              <a:rPr lang="en-US" dirty="0">
                <a:solidFill>
                  <a:srgbClr val="002060"/>
                </a:solidFill>
              </a:rPr>
              <a:t> </a:t>
            </a:r>
            <a:r>
              <a:rPr lang="en-US" dirty="0" err="1">
                <a:solidFill>
                  <a:srgbClr val="002060"/>
                </a:solidFill>
              </a:rPr>
              <a:t>rejoindre</a:t>
            </a:r>
            <a:r>
              <a:rPr lang="en-US" dirty="0">
                <a:solidFill>
                  <a:srgbClr val="002060"/>
                </a:solidFill>
              </a:rPr>
              <a:t> les </a:t>
            </a:r>
            <a:r>
              <a:rPr lang="en-US" dirty="0" err="1">
                <a:solidFill>
                  <a:srgbClr val="002060"/>
                </a:solidFill>
              </a:rPr>
              <a:t>autres</a:t>
            </a:r>
            <a:r>
              <a:rPr lang="en-US" dirty="0">
                <a:solidFill>
                  <a:srgbClr val="002060"/>
                </a:solidFill>
              </a:rPr>
              <a:t> pays </a:t>
            </a:r>
            <a:r>
              <a:rPr lang="en-US" dirty="0" err="1">
                <a:solidFill>
                  <a:srgbClr val="002060"/>
                </a:solidFill>
              </a:rPr>
              <a:t>membres</a:t>
            </a:r>
            <a:r>
              <a:rPr lang="en-US" dirty="0">
                <a:solidFill>
                  <a:srgbClr val="002060"/>
                </a:solidFill>
              </a:rPr>
              <a:t> de </a:t>
            </a:r>
            <a:r>
              <a:rPr lang="en-US" dirty="0" err="1">
                <a:solidFill>
                  <a:srgbClr val="002060"/>
                </a:solidFill>
              </a:rPr>
              <a:t>l’OMPI</a:t>
            </a:r>
            <a:r>
              <a:rPr lang="en-US" dirty="0">
                <a:solidFill>
                  <a:srgbClr val="002060"/>
                </a:solidFill>
              </a:rPr>
              <a:t>, </a:t>
            </a:r>
            <a:r>
              <a:rPr lang="en-US" dirty="0" err="1">
                <a:solidFill>
                  <a:srgbClr val="002060"/>
                </a:solidFill>
              </a:rPr>
              <a:t>celle</a:t>
            </a:r>
            <a:r>
              <a:rPr lang="en-US" dirty="0">
                <a:solidFill>
                  <a:srgbClr val="002060"/>
                </a:solidFill>
              </a:rPr>
              <a:t>-ci </a:t>
            </a:r>
            <a:r>
              <a:rPr lang="en-US" dirty="0" err="1">
                <a:solidFill>
                  <a:srgbClr val="002060"/>
                </a:solidFill>
              </a:rPr>
              <a:t>étant</a:t>
            </a:r>
            <a:r>
              <a:rPr lang="en-US" dirty="0">
                <a:solidFill>
                  <a:srgbClr val="002060"/>
                </a:solidFill>
              </a:rPr>
              <a:t> </a:t>
            </a:r>
            <a:r>
              <a:rPr lang="en-US" dirty="0" err="1">
                <a:solidFill>
                  <a:srgbClr val="002060"/>
                </a:solidFill>
              </a:rPr>
              <a:t>une</a:t>
            </a:r>
            <a:r>
              <a:rPr lang="en-US" dirty="0">
                <a:solidFill>
                  <a:srgbClr val="002060"/>
                </a:solidFill>
              </a:rPr>
              <a:t> structure de </a:t>
            </a:r>
            <a:r>
              <a:rPr lang="en-US" dirty="0" err="1">
                <a:solidFill>
                  <a:srgbClr val="002060"/>
                </a:solidFill>
              </a:rPr>
              <a:t>coopération</a:t>
            </a:r>
            <a:endParaRPr lang="en-US" dirty="0">
              <a:solidFill>
                <a:srgbClr val="002060"/>
              </a:solidFill>
            </a:endParaRPr>
          </a:p>
          <a:p>
            <a:pPr algn="just"/>
            <a:r>
              <a:rPr lang="en-US" dirty="0">
                <a:solidFill>
                  <a:srgbClr val="002060"/>
                </a:solidFill>
              </a:rPr>
              <a:t>La RDC est propriétaire de </a:t>
            </a:r>
            <a:r>
              <a:rPr lang="en-US" dirty="0" err="1">
                <a:solidFill>
                  <a:srgbClr val="002060"/>
                </a:solidFill>
              </a:rPr>
              <a:t>ses</a:t>
            </a:r>
            <a:r>
              <a:rPr lang="en-US" dirty="0">
                <a:solidFill>
                  <a:srgbClr val="002060"/>
                </a:solidFill>
              </a:rPr>
              <a:t> matières premières, </a:t>
            </a:r>
            <a:r>
              <a:rPr lang="en-US" dirty="0" err="1">
                <a:solidFill>
                  <a:srgbClr val="002060"/>
                </a:solidFill>
              </a:rPr>
              <a:t>mais</a:t>
            </a:r>
            <a:r>
              <a:rPr lang="en-US" dirty="0">
                <a:solidFill>
                  <a:srgbClr val="002060"/>
                </a:solidFill>
              </a:rPr>
              <a:t> </a:t>
            </a:r>
            <a:r>
              <a:rPr lang="en-US" dirty="0" err="1">
                <a:solidFill>
                  <a:srgbClr val="002060"/>
                </a:solidFill>
              </a:rPr>
              <a:t>ce</a:t>
            </a:r>
            <a:r>
              <a:rPr lang="en-US" dirty="0">
                <a:solidFill>
                  <a:srgbClr val="002060"/>
                </a:solidFill>
              </a:rPr>
              <a:t> </a:t>
            </a:r>
            <a:r>
              <a:rPr lang="en-US" dirty="0" err="1">
                <a:solidFill>
                  <a:srgbClr val="002060"/>
                </a:solidFill>
              </a:rPr>
              <a:t>sont</a:t>
            </a:r>
            <a:r>
              <a:rPr lang="en-US" dirty="0">
                <a:solidFill>
                  <a:srgbClr val="002060"/>
                </a:solidFill>
              </a:rPr>
              <a:t> les </a:t>
            </a:r>
            <a:r>
              <a:rPr lang="en-US" dirty="0" err="1">
                <a:solidFill>
                  <a:srgbClr val="002060"/>
                </a:solidFill>
              </a:rPr>
              <a:t>autres</a:t>
            </a:r>
            <a:r>
              <a:rPr lang="en-US" dirty="0">
                <a:solidFill>
                  <a:srgbClr val="002060"/>
                </a:solidFill>
              </a:rPr>
              <a:t> pays qui </a:t>
            </a:r>
            <a:r>
              <a:rPr lang="en-US" dirty="0" err="1">
                <a:solidFill>
                  <a:srgbClr val="002060"/>
                </a:solidFill>
              </a:rPr>
              <a:t>ont</a:t>
            </a:r>
            <a:r>
              <a:rPr lang="en-US" dirty="0">
                <a:solidFill>
                  <a:srgbClr val="002060"/>
                </a:solidFill>
              </a:rPr>
              <a:t> la </a:t>
            </a:r>
            <a:r>
              <a:rPr lang="en-US" dirty="0" err="1">
                <a:solidFill>
                  <a:srgbClr val="002060"/>
                </a:solidFill>
              </a:rPr>
              <a:t>propriété</a:t>
            </a:r>
            <a:r>
              <a:rPr lang="en-US" dirty="0">
                <a:solidFill>
                  <a:srgbClr val="002060"/>
                </a:solidFill>
              </a:rPr>
              <a:t> </a:t>
            </a:r>
            <a:r>
              <a:rPr lang="en-US" dirty="0" err="1">
                <a:solidFill>
                  <a:srgbClr val="002060"/>
                </a:solidFill>
              </a:rPr>
              <a:t>intellectuelle</a:t>
            </a:r>
            <a:r>
              <a:rPr lang="en-US" dirty="0">
                <a:solidFill>
                  <a:srgbClr val="002060"/>
                </a:solidFill>
              </a:rPr>
              <a:t> sur </a:t>
            </a:r>
            <a:r>
              <a:rPr lang="en-US" dirty="0" err="1">
                <a:solidFill>
                  <a:srgbClr val="002060"/>
                </a:solidFill>
              </a:rPr>
              <a:t>ses</a:t>
            </a:r>
            <a:r>
              <a:rPr lang="en-US" dirty="0">
                <a:solidFill>
                  <a:srgbClr val="002060"/>
                </a:solidFill>
              </a:rPr>
              <a:t> </a:t>
            </a:r>
            <a:r>
              <a:rPr lang="en-US" dirty="0" err="1">
                <a:solidFill>
                  <a:srgbClr val="002060"/>
                </a:solidFill>
              </a:rPr>
              <a:t>ressources</a:t>
            </a:r>
            <a:r>
              <a:rPr lang="en-US" dirty="0">
                <a:solidFill>
                  <a:srgbClr val="002060"/>
                </a:solidFill>
              </a:rPr>
              <a:t> </a:t>
            </a:r>
            <a:r>
              <a:rPr lang="en-US" dirty="0" err="1">
                <a:solidFill>
                  <a:srgbClr val="002060"/>
                </a:solidFill>
              </a:rPr>
              <a:t>naturelles</a:t>
            </a:r>
            <a:r>
              <a:rPr lang="en-US" dirty="0">
                <a:solidFill>
                  <a:srgbClr val="002060"/>
                </a:solidFill>
              </a:rPr>
              <a:t> (la RDC doit </a:t>
            </a:r>
            <a:r>
              <a:rPr lang="en-US" dirty="0" err="1">
                <a:solidFill>
                  <a:srgbClr val="002060"/>
                </a:solidFill>
              </a:rPr>
              <a:t>alors</a:t>
            </a:r>
            <a:r>
              <a:rPr lang="en-US" dirty="0">
                <a:solidFill>
                  <a:srgbClr val="002060"/>
                </a:solidFill>
              </a:rPr>
              <a:t> </a:t>
            </a:r>
            <a:r>
              <a:rPr lang="en-US" dirty="0" err="1">
                <a:solidFill>
                  <a:srgbClr val="002060"/>
                </a:solidFill>
              </a:rPr>
              <a:t>conquérir</a:t>
            </a:r>
            <a:r>
              <a:rPr lang="en-US" dirty="0">
                <a:solidFill>
                  <a:srgbClr val="002060"/>
                </a:solidFill>
              </a:rPr>
              <a:t> </a:t>
            </a:r>
            <a:r>
              <a:rPr lang="en-US" dirty="0" err="1">
                <a:solidFill>
                  <a:srgbClr val="002060"/>
                </a:solidFill>
              </a:rPr>
              <a:t>ce</a:t>
            </a:r>
            <a:r>
              <a:rPr lang="en-US" dirty="0">
                <a:solidFill>
                  <a:srgbClr val="002060"/>
                </a:solidFill>
              </a:rPr>
              <a:t> </a:t>
            </a:r>
            <a:r>
              <a:rPr lang="en-US" dirty="0" err="1">
                <a:solidFill>
                  <a:srgbClr val="002060"/>
                </a:solidFill>
              </a:rPr>
              <a:t>domaine</a:t>
            </a:r>
            <a:r>
              <a:rPr lang="en-US" dirty="0">
                <a:solidFill>
                  <a:srgbClr val="002060"/>
                </a:solidFill>
              </a:rPr>
              <a:t>)</a:t>
            </a:r>
          </a:p>
          <a:p>
            <a:pPr algn="just"/>
            <a:r>
              <a:rPr lang="en-US" dirty="0">
                <a:solidFill>
                  <a:srgbClr val="002060"/>
                </a:solidFill>
              </a:rPr>
              <a:t>La RDC </a:t>
            </a:r>
            <a:r>
              <a:rPr lang="en-US" dirty="0" err="1">
                <a:solidFill>
                  <a:srgbClr val="002060"/>
                </a:solidFill>
              </a:rPr>
              <a:t>devrait</a:t>
            </a:r>
            <a:r>
              <a:rPr lang="en-US" dirty="0">
                <a:solidFill>
                  <a:srgbClr val="002060"/>
                </a:solidFill>
              </a:rPr>
              <a:t> </a:t>
            </a:r>
            <a:r>
              <a:rPr lang="en-US" dirty="0" err="1">
                <a:solidFill>
                  <a:srgbClr val="002060"/>
                </a:solidFill>
              </a:rPr>
              <a:t>élaborer</a:t>
            </a:r>
            <a:r>
              <a:rPr lang="en-US" dirty="0">
                <a:solidFill>
                  <a:srgbClr val="002060"/>
                </a:solidFill>
              </a:rPr>
              <a:t> </a:t>
            </a:r>
            <a:r>
              <a:rPr lang="en-US" dirty="0" err="1">
                <a:solidFill>
                  <a:srgbClr val="002060"/>
                </a:solidFill>
              </a:rPr>
              <a:t>une</a:t>
            </a:r>
            <a:r>
              <a:rPr lang="en-US" dirty="0">
                <a:solidFill>
                  <a:srgbClr val="002060"/>
                </a:solidFill>
              </a:rPr>
              <a:t> </a:t>
            </a:r>
            <a:r>
              <a:rPr lang="en-US" dirty="0" err="1">
                <a:solidFill>
                  <a:srgbClr val="002060"/>
                </a:solidFill>
              </a:rPr>
              <a:t>stratégie</a:t>
            </a:r>
            <a:r>
              <a:rPr lang="en-US" dirty="0">
                <a:solidFill>
                  <a:srgbClr val="002060"/>
                </a:solidFill>
              </a:rPr>
              <a:t> </a:t>
            </a:r>
            <a:r>
              <a:rPr lang="en-US" dirty="0" err="1">
                <a:solidFill>
                  <a:srgbClr val="002060"/>
                </a:solidFill>
              </a:rPr>
              <a:t>nationale</a:t>
            </a:r>
            <a:r>
              <a:rPr lang="en-US" dirty="0">
                <a:solidFill>
                  <a:srgbClr val="002060"/>
                </a:solidFill>
              </a:rPr>
              <a:t> de </a:t>
            </a:r>
            <a:r>
              <a:rPr lang="en-US" dirty="0" err="1">
                <a:solidFill>
                  <a:srgbClr val="002060"/>
                </a:solidFill>
              </a:rPr>
              <a:t>développement</a:t>
            </a:r>
            <a:r>
              <a:rPr lang="en-US" dirty="0">
                <a:solidFill>
                  <a:srgbClr val="002060"/>
                </a:solidFill>
              </a:rPr>
              <a:t> qui cadre avec </a:t>
            </a:r>
            <a:r>
              <a:rPr lang="en-US" dirty="0" err="1">
                <a:solidFill>
                  <a:srgbClr val="002060"/>
                </a:solidFill>
              </a:rPr>
              <a:t>ses</a:t>
            </a:r>
            <a:r>
              <a:rPr lang="en-US" dirty="0">
                <a:solidFill>
                  <a:srgbClr val="002060"/>
                </a:solidFill>
              </a:rPr>
              <a:t> </a:t>
            </a:r>
            <a:r>
              <a:rPr lang="en-US" dirty="0" err="1">
                <a:solidFill>
                  <a:srgbClr val="002060"/>
                </a:solidFill>
              </a:rPr>
              <a:t>besoins</a:t>
            </a:r>
            <a:r>
              <a:rPr lang="en-US" dirty="0">
                <a:solidFill>
                  <a:srgbClr val="002060"/>
                </a:solidFill>
              </a:rPr>
              <a:t> </a:t>
            </a:r>
            <a:r>
              <a:rPr lang="en-US" dirty="0" err="1">
                <a:solidFill>
                  <a:srgbClr val="002060"/>
                </a:solidFill>
              </a:rPr>
              <a:t>existentiels</a:t>
            </a:r>
            <a:r>
              <a:rPr lang="en-US" dirty="0">
                <a:solidFill>
                  <a:srgbClr val="002060"/>
                </a:solidFill>
              </a:rPr>
              <a:t> </a:t>
            </a:r>
          </a:p>
          <a:p>
            <a:pPr marL="0" indent="0" algn="just">
              <a:buNone/>
            </a:pPr>
            <a:endParaRPr lang="en-US" dirty="0">
              <a:solidFill>
                <a:srgbClr val="002060"/>
              </a:solidFill>
            </a:endParaRPr>
          </a:p>
        </p:txBody>
      </p:sp>
    </p:spTree>
    <p:extLst>
      <p:ext uri="{BB962C8B-B14F-4D97-AF65-F5344CB8AC3E}">
        <p14:creationId xmlns:p14="http://schemas.microsoft.com/office/powerpoint/2010/main" val="1684321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E3FFD-45C1-0927-3F7E-7F41732D1A24}"/>
            </a:ext>
          </a:extLst>
        </p:cNvPr>
        <p:cNvGrpSpPr/>
        <p:nvPr/>
      </p:nvGrpSpPr>
      <p:grpSpPr>
        <a:xfrm>
          <a:off x="0" y="0"/>
          <a:ext cx="0" cy="0"/>
          <a:chOff x="0" y="0"/>
          <a:chExt cx="0" cy="0"/>
        </a:xfrm>
      </p:grpSpPr>
      <p:sp>
        <p:nvSpPr>
          <p:cNvPr id="5122" name="Rectangle 4">
            <a:extLst>
              <a:ext uri="{FF2B5EF4-FFF2-40B4-BE49-F238E27FC236}">
                <a16:creationId xmlns:a16="http://schemas.microsoft.com/office/drawing/2014/main" id="{509B1530-95E0-1DAC-AC15-A9CF4308155D}"/>
              </a:ext>
            </a:extLst>
          </p:cNvPr>
          <p:cNvSpPr>
            <a:spLocks noGrp="1" noChangeArrowheads="1"/>
          </p:cNvSpPr>
          <p:nvPr>
            <p:ph type="subTitle" idx="1"/>
          </p:nvPr>
        </p:nvSpPr>
        <p:spPr>
          <a:xfrm>
            <a:off x="1187449" y="1700808"/>
            <a:ext cx="6977063" cy="2376263"/>
          </a:xfrm>
        </p:spPr>
        <p:txBody>
          <a:bodyPr/>
          <a:lstStyle/>
          <a:p>
            <a:pPr algn="ctr" eaLnBrk="1" hangingPunct="1"/>
            <a:r>
              <a:rPr lang="en-US" altLang="en-US" b="1" dirty="0">
                <a:solidFill>
                  <a:srgbClr val="00408C"/>
                </a:solidFill>
                <a:ea typeface="ヒラギノ角ゴ Pro W3"/>
                <a:cs typeface="ヒラギノ角ゴ Pro W3"/>
              </a:rPr>
              <a:t> </a:t>
            </a:r>
          </a:p>
          <a:p>
            <a:pPr algn="ctr" eaLnBrk="1" hangingPunct="1"/>
            <a:r>
              <a:rPr lang="en-US" altLang="en-US" b="1" dirty="0" err="1">
                <a:solidFill>
                  <a:srgbClr val="00408C"/>
                </a:solidFill>
                <a:ea typeface="ヒラギノ角ゴ Pro W3"/>
                <a:cs typeface="ヒラギノ角ゴ Pro W3"/>
              </a:rPr>
              <a:t>L’information</a:t>
            </a:r>
            <a:r>
              <a:rPr lang="en-US" altLang="en-US" b="1" dirty="0">
                <a:solidFill>
                  <a:srgbClr val="00408C"/>
                </a:solidFill>
                <a:ea typeface="ヒラギノ角ゴ Pro W3"/>
                <a:cs typeface="ヒラギノ角ゴ Pro W3"/>
              </a:rPr>
              <a:t> </a:t>
            </a:r>
            <a:r>
              <a:rPr lang="en-US" altLang="en-US" b="1" dirty="0" err="1">
                <a:solidFill>
                  <a:srgbClr val="00408C"/>
                </a:solidFill>
                <a:ea typeface="ヒラギノ角ゴ Pro W3"/>
                <a:cs typeface="ヒラギノ角ゴ Pro W3"/>
              </a:rPr>
              <a:t>en</a:t>
            </a:r>
            <a:r>
              <a:rPr lang="en-US" altLang="en-US" b="1" dirty="0">
                <a:solidFill>
                  <a:srgbClr val="00408C"/>
                </a:solidFill>
                <a:ea typeface="ヒラギノ角ゴ Pro W3"/>
                <a:cs typeface="ヒラギノ角ゴ Pro W3"/>
              </a:rPr>
              <a:t> matière de brevets et les </a:t>
            </a:r>
            <a:r>
              <a:rPr lang="en-US" altLang="en-US" b="1" dirty="0" err="1">
                <a:solidFill>
                  <a:srgbClr val="00408C"/>
                </a:solidFill>
                <a:ea typeface="ヒラギノ角ゴ Pro W3"/>
                <a:cs typeface="ヒラギノ角ゴ Pro W3"/>
              </a:rPr>
              <a:t>objectifs</a:t>
            </a:r>
            <a:r>
              <a:rPr lang="en-US" altLang="en-US" b="1" dirty="0">
                <a:solidFill>
                  <a:srgbClr val="00408C"/>
                </a:solidFill>
                <a:ea typeface="ヒラギノ角ゴ Pro W3"/>
                <a:cs typeface="ヒラギノ角ゴ Pro W3"/>
              </a:rPr>
              <a:t> </a:t>
            </a:r>
            <a:r>
              <a:rPr lang="en-US" altLang="en-US" b="1" dirty="0" err="1">
                <a:solidFill>
                  <a:srgbClr val="00408C"/>
                </a:solidFill>
                <a:ea typeface="ヒラギノ角ゴ Pro W3"/>
                <a:cs typeface="ヒラギノ角ゴ Pro W3"/>
              </a:rPr>
              <a:t>nationaux</a:t>
            </a:r>
            <a:r>
              <a:rPr lang="en-US" altLang="en-US" b="1" dirty="0">
                <a:solidFill>
                  <a:srgbClr val="00408C"/>
                </a:solidFill>
                <a:ea typeface="ヒラギノ角ゴ Pro W3"/>
                <a:cs typeface="ヒラギノ角ゴ Pro W3"/>
              </a:rPr>
              <a:t> </a:t>
            </a:r>
            <a:r>
              <a:rPr lang="en-US" altLang="en-US" b="1" dirty="0" err="1">
                <a:solidFill>
                  <a:srgbClr val="00408C"/>
                </a:solidFill>
                <a:ea typeface="ヒラギノ角ゴ Pro W3"/>
                <a:cs typeface="ヒラギノ角ゴ Pro W3"/>
              </a:rPr>
              <a:t>en</a:t>
            </a:r>
            <a:r>
              <a:rPr lang="en-US" altLang="en-US" b="1" dirty="0">
                <a:solidFill>
                  <a:srgbClr val="00408C"/>
                </a:solidFill>
                <a:ea typeface="ヒラギノ角ゴ Pro W3"/>
                <a:cs typeface="ヒラギノ角ゴ Pro W3"/>
              </a:rPr>
              <a:t> matière de </a:t>
            </a:r>
            <a:r>
              <a:rPr lang="en-US" altLang="en-US" b="1" dirty="0" err="1">
                <a:solidFill>
                  <a:srgbClr val="00408C"/>
                </a:solidFill>
                <a:ea typeface="ヒラギノ角ゴ Pro W3"/>
                <a:cs typeface="ヒラギノ角ゴ Pro W3"/>
              </a:rPr>
              <a:t>développement</a:t>
            </a:r>
            <a:r>
              <a:rPr lang="en-US" altLang="en-US" b="1" dirty="0">
                <a:solidFill>
                  <a:srgbClr val="00408C"/>
                </a:solidFill>
                <a:ea typeface="ヒラギノ角ゴ Pro W3"/>
                <a:cs typeface="ヒラギノ角ゴ Pro W3"/>
              </a:rPr>
              <a:t> et de </a:t>
            </a:r>
            <a:r>
              <a:rPr lang="en-US" altLang="en-US" b="1" dirty="0" err="1">
                <a:solidFill>
                  <a:srgbClr val="00408C"/>
                </a:solidFill>
                <a:ea typeface="ヒラギノ角ゴ Pro W3"/>
                <a:cs typeface="ヒラギノ角ゴ Pro W3"/>
              </a:rPr>
              <a:t>technologie</a:t>
            </a:r>
            <a:r>
              <a:rPr lang="en-US" altLang="en-US" b="1" dirty="0">
                <a:solidFill>
                  <a:srgbClr val="00408C"/>
                </a:solidFill>
                <a:ea typeface="ヒラギノ角ゴ Pro W3"/>
                <a:cs typeface="ヒラギノ角ゴ Pro W3"/>
              </a:rPr>
              <a:t>: Comment la RDC </a:t>
            </a:r>
            <a:r>
              <a:rPr lang="en-US" altLang="en-US" b="1" dirty="0" err="1">
                <a:solidFill>
                  <a:srgbClr val="00408C"/>
                </a:solidFill>
                <a:ea typeface="ヒラギノ角ゴ Pro W3"/>
                <a:cs typeface="ヒラギノ角ゴ Pro W3"/>
              </a:rPr>
              <a:t>peut</a:t>
            </a:r>
            <a:r>
              <a:rPr lang="en-US" altLang="en-US" b="1" dirty="0">
                <a:solidFill>
                  <a:srgbClr val="00408C"/>
                </a:solidFill>
                <a:ea typeface="ヒラギノ角ゴ Pro W3"/>
                <a:cs typeface="ヒラギノ角ゴ Pro W3"/>
              </a:rPr>
              <a:t> passer d’un PMA à un Pays </a:t>
            </a:r>
            <a:r>
              <a:rPr lang="en-US" altLang="en-US" b="1" dirty="0" err="1">
                <a:solidFill>
                  <a:srgbClr val="00408C"/>
                </a:solidFill>
                <a:ea typeface="ヒラギノ角ゴ Pro W3"/>
                <a:cs typeface="ヒラギノ角ゴ Pro W3"/>
              </a:rPr>
              <a:t>émergent</a:t>
            </a:r>
            <a:r>
              <a:rPr lang="en-US" altLang="en-US" b="1" dirty="0">
                <a:solidFill>
                  <a:srgbClr val="00408C"/>
                </a:solidFill>
                <a:ea typeface="ヒラギノ角ゴ Pro W3"/>
                <a:cs typeface="ヒラギノ角ゴ Pro W3"/>
              </a:rPr>
              <a:t>? </a:t>
            </a:r>
          </a:p>
        </p:txBody>
      </p:sp>
      <p:sp>
        <p:nvSpPr>
          <p:cNvPr id="5123" name="Text Box 5">
            <a:extLst>
              <a:ext uri="{FF2B5EF4-FFF2-40B4-BE49-F238E27FC236}">
                <a16:creationId xmlns:a16="http://schemas.microsoft.com/office/drawing/2014/main" id="{421890BF-7364-B37F-73E9-0E586940E886}"/>
              </a:ext>
            </a:extLst>
          </p:cNvPr>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nSpc>
                <a:spcPct val="40000"/>
              </a:lnSpc>
              <a:spcBef>
                <a:spcPct val="50000"/>
              </a:spcBef>
              <a:buFontTx/>
              <a:buNone/>
            </a:pPr>
            <a:endParaRPr lang="fr-FR" altLang="en-US" sz="1300">
              <a:solidFill>
                <a:srgbClr val="3399FF"/>
              </a:solidFill>
              <a:latin typeface="Arial Black" panose="020B0A04020102020204" pitchFamily="34" charset="0"/>
              <a:ea typeface="ヒラギノ角ゴ Pro W3"/>
              <a:cs typeface="Arial" panose="020B0604020202020204" pitchFamily="34" charset="0"/>
            </a:endParaRPr>
          </a:p>
        </p:txBody>
      </p:sp>
      <p:sp>
        <p:nvSpPr>
          <p:cNvPr id="5124" name="Rectangle 7">
            <a:extLst>
              <a:ext uri="{FF2B5EF4-FFF2-40B4-BE49-F238E27FC236}">
                <a16:creationId xmlns:a16="http://schemas.microsoft.com/office/drawing/2014/main" id="{98BE3A69-90BD-0AF8-E0AF-5571E2A6E9AC}"/>
              </a:ext>
            </a:extLst>
          </p:cNvPr>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buFontTx/>
              <a:buNone/>
            </a:pPr>
            <a:endParaRPr lang="fr-FR" altLang="en-US" sz="1800">
              <a:solidFill>
                <a:srgbClr val="00408C"/>
              </a:solidFill>
              <a:ea typeface="ヒラギノ角ゴ Pro W3"/>
              <a:cs typeface="Arial" panose="020B0604020202020204" pitchFamily="34" charset="0"/>
            </a:endParaRPr>
          </a:p>
        </p:txBody>
      </p:sp>
      <p:sp>
        <p:nvSpPr>
          <p:cNvPr id="5125" name="Rectangle 7">
            <a:extLst>
              <a:ext uri="{FF2B5EF4-FFF2-40B4-BE49-F238E27FC236}">
                <a16:creationId xmlns:a16="http://schemas.microsoft.com/office/drawing/2014/main" id="{A625F41D-736D-BEBF-5BB5-996BD6C44EFD}"/>
              </a:ext>
            </a:extLst>
          </p:cNvPr>
          <p:cNvSpPr>
            <a:spLocks noChangeArrowheads="1"/>
          </p:cNvSpPr>
          <p:nvPr/>
        </p:nvSpPr>
        <p:spPr bwMode="auto">
          <a:xfrm>
            <a:off x="1331913" y="4077072"/>
            <a:ext cx="6789737" cy="280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buFontTx/>
              <a:buNone/>
            </a:pPr>
            <a:r>
              <a:rPr lang="fr-CH" altLang="en-US" sz="1800" dirty="0">
                <a:solidFill>
                  <a:srgbClr val="00408C"/>
                </a:solidFill>
                <a:ea typeface="ヒラギノ角ゴ Pro W3"/>
                <a:cs typeface="Arial" panose="020B0604020202020204" pitchFamily="34" charset="0"/>
              </a:rPr>
              <a:t>ELANGI BOTOY ITUKU</a:t>
            </a:r>
            <a:endParaRPr lang="en-US" altLang="en-US" sz="1800" dirty="0">
              <a:solidFill>
                <a:srgbClr val="00408C"/>
              </a:solidFill>
              <a:ea typeface="ヒラギノ角ゴ Pro W3"/>
              <a:cs typeface="Arial" panose="020B0604020202020204" pitchFamily="34" charset="0"/>
            </a:endParaRPr>
          </a:p>
          <a:p>
            <a:pPr eaLnBrk="1" hangingPunct="1">
              <a:buFontTx/>
              <a:buNone/>
            </a:pPr>
            <a:r>
              <a:rPr lang="fr-CH" altLang="en-US" sz="1800" dirty="0">
                <a:solidFill>
                  <a:srgbClr val="00408C"/>
                </a:solidFill>
                <a:ea typeface="ヒラギノ角ゴ Pro W3"/>
                <a:cs typeface="Arial" panose="020B0604020202020204" pitchFamily="34" charset="0"/>
              </a:rPr>
              <a:t>Administrateur  chargé de l’Information en matière de propriété industrielle  </a:t>
            </a:r>
          </a:p>
          <a:p>
            <a:pPr eaLnBrk="1" hangingPunct="1">
              <a:buFontTx/>
              <a:buNone/>
            </a:pPr>
            <a:r>
              <a:rPr lang="fr-CH" altLang="en-US" sz="1800" dirty="0">
                <a:solidFill>
                  <a:srgbClr val="00408C"/>
                </a:solidFill>
                <a:ea typeface="ヒラギノ角ゴ Pro W3"/>
                <a:cs typeface="Arial" panose="020B0604020202020204" pitchFamily="34" charset="0"/>
              </a:rPr>
              <a:t>Division de l’Appui à la Technologie et à l’Innovation</a:t>
            </a:r>
          </a:p>
          <a:p>
            <a:pPr eaLnBrk="1" hangingPunct="1">
              <a:buFontTx/>
              <a:buNone/>
            </a:pPr>
            <a:r>
              <a:rPr lang="fr-CH" altLang="en-US" sz="1800" dirty="0">
                <a:solidFill>
                  <a:srgbClr val="00408C"/>
                </a:solidFill>
                <a:ea typeface="ヒラギノ角ゴ Pro W3"/>
                <a:cs typeface="Arial" panose="020B0604020202020204" pitchFamily="34" charset="0"/>
              </a:rPr>
              <a:t>Département de la Propriété Intellectuelle au service des Innovateurs </a:t>
            </a:r>
          </a:p>
          <a:p>
            <a:pPr eaLnBrk="1" hangingPunct="1">
              <a:buFontTx/>
              <a:buNone/>
            </a:pPr>
            <a:r>
              <a:rPr lang="fr-CH" altLang="en-US" sz="1800" dirty="0">
                <a:solidFill>
                  <a:srgbClr val="00408C"/>
                </a:solidFill>
                <a:ea typeface="ヒラギノ角ゴ Pro W3"/>
                <a:cs typeface="Arial" panose="020B0604020202020204" pitchFamily="34" charset="0"/>
              </a:rPr>
              <a:t>Organisation Mondiale de la Propriété Intellectuelle (OMPI)</a:t>
            </a:r>
          </a:p>
          <a:p>
            <a:pPr eaLnBrk="1" hangingPunct="1">
              <a:buFontTx/>
              <a:buNone/>
            </a:pPr>
            <a:r>
              <a:rPr lang="fr-CH" altLang="en-US" sz="1800" dirty="0">
                <a:solidFill>
                  <a:srgbClr val="00408C"/>
                </a:solidFill>
                <a:ea typeface="ヒラギノ角ゴ Pro W3"/>
                <a:cs typeface="Arial" panose="020B0604020202020204" pitchFamily="34" charset="0"/>
              </a:rPr>
              <a:t>	</a:t>
            </a:r>
          </a:p>
          <a:p>
            <a:pPr eaLnBrk="1" hangingPunct="1">
              <a:buFontTx/>
              <a:buNone/>
            </a:pPr>
            <a:r>
              <a:rPr lang="fr-CH" altLang="en-US" sz="1800" dirty="0">
                <a:solidFill>
                  <a:srgbClr val="00408C"/>
                </a:solidFill>
                <a:ea typeface="ヒラギノ角ゴ Pro W3"/>
                <a:cs typeface="Arial" panose="020B0604020202020204" pitchFamily="34" charset="0"/>
              </a:rPr>
              <a:t>KINSHASA – </a:t>
            </a:r>
            <a:r>
              <a:rPr lang="fr-CH" altLang="en-US" sz="1800">
                <a:solidFill>
                  <a:srgbClr val="00408C"/>
                </a:solidFill>
                <a:ea typeface="ヒラギノ角ゴ Pro W3"/>
                <a:cs typeface="Arial" panose="020B0604020202020204" pitchFamily="34" charset="0"/>
              </a:rPr>
              <a:t>LE 29 </a:t>
            </a:r>
            <a:r>
              <a:rPr lang="fr-CH" altLang="en-US" sz="1800" dirty="0">
                <a:solidFill>
                  <a:srgbClr val="00408C"/>
                </a:solidFill>
                <a:ea typeface="ヒラギノ角ゴ Pro W3"/>
                <a:cs typeface="Arial" panose="020B0604020202020204" pitchFamily="34" charset="0"/>
              </a:rPr>
              <a:t>AVRIL 2026</a:t>
            </a:r>
            <a:endParaRPr lang="en-US" altLang="en-US" sz="1800" dirty="0">
              <a:solidFill>
                <a:srgbClr val="00408C"/>
              </a:solidFill>
              <a:ea typeface="ヒラギノ角ゴ Pro W3"/>
              <a:cs typeface="Arial" panose="020B0604020202020204" pitchFamily="34" charset="0"/>
            </a:endParaRPr>
          </a:p>
          <a:p>
            <a:pPr eaLnBrk="1" hangingPunct="1">
              <a:buFontTx/>
              <a:buNone/>
            </a:pPr>
            <a:endParaRPr lang="fr-CH" altLang="en-US" sz="1800" dirty="0">
              <a:solidFill>
                <a:srgbClr val="00408C"/>
              </a:solidFill>
              <a:ea typeface="ヒラギノ角ゴ Pro W3"/>
              <a:cs typeface="Arial" panose="020B0604020202020204" pitchFamily="34" charset="0"/>
            </a:endParaRPr>
          </a:p>
        </p:txBody>
      </p:sp>
    </p:spTree>
    <p:extLst>
      <p:ext uri="{BB962C8B-B14F-4D97-AF65-F5344CB8AC3E}">
        <p14:creationId xmlns:p14="http://schemas.microsoft.com/office/powerpoint/2010/main" val="1649924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D851-0027-D71E-FA83-AA0C737D4753}"/>
              </a:ext>
            </a:extLst>
          </p:cNvPr>
          <p:cNvSpPr>
            <a:spLocks noGrp="1"/>
          </p:cNvSpPr>
          <p:nvPr>
            <p:ph type="title"/>
          </p:nvPr>
        </p:nvSpPr>
        <p:spPr/>
        <p:txBody>
          <a:bodyPr/>
          <a:lstStyle/>
          <a:p>
            <a:r>
              <a:rPr lang="en-US" sz="2400" dirty="0" err="1"/>
              <a:t>Sommaire</a:t>
            </a:r>
            <a:endParaRPr lang="en-US" sz="2400" dirty="0"/>
          </a:p>
        </p:txBody>
      </p:sp>
      <p:sp>
        <p:nvSpPr>
          <p:cNvPr id="3" name="Content Placeholder 2">
            <a:extLst>
              <a:ext uri="{FF2B5EF4-FFF2-40B4-BE49-F238E27FC236}">
                <a16:creationId xmlns:a16="http://schemas.microsoft.com/office/drawing/2014/main" id="{7FB22255-2829-542E-B948-DE0EF77A5570}"/>
              </a:ext>
            </a:extLst>
          </p:cNvPr>
          <p:cNvSpPr>
            <a:spLocks noGrp="1"/>
          </p:cNvSpPr>
          <p:nvPr>
            <p:ph idx="1"/>
          </p:nvPr>
        </p:nvSpPr>
        <p:spPr/>
        <p:txBody>
          <a:bodyPr/>
          <a:lstStyle/>
          <a:p>
            <a:r>
              <a:rPr lang="en-US" dirty="0">
                <a:solidFill>
                  <a:schemeClr val="accent6"/>
                </a:solidFill>
              </a:rPr>
              <a:t>Introduction</a:t>
            </a:r>
          </a:p>
          <a:p>
            <a:r>
              <a:rPr lang="en-US" dirty="0" err="1">
                <a:solidFill>
                  <a:schemeClr val="accent6"/>
                </a:solidFill>
              </a:rPr>
              <a:t>Exemple</a:t>
            </a:r>
            <a:r>
              <a:rPr lang="en-US" dirty="0">
                <a:solidFill>
                  <a:schemeClr val="accent6"/>
                </a:solidFill>
              </a:rPr>
              <a:t> d’un </a:t>
            </a:r>
            <a:r>
              <a:rPr lang="en-US" dirty="0" err="1">
                <a:solidFill>
                  <a:schemeClr val="accent6"/>
                </a:solidFill>
              </a:rPr>
              <a:t>objectif</a:t>
            </a:r>
            <a:r>
              <a:rPr lang="en-US" dirty="0">
                <a:solidFill>
                  <a:schemeClr val="accent6"/>
                </a:solidFill>
              </a:rPr>
              <a:t> </a:t>
            </a:r>
            <a:r>
              <a:rPr lang="en-US" dirty="0" err="1">
                <a:solidFill>
                  <a:schemeClr val="accent6"/>
                </a:solidFill>
              </a:rPr>
              <a:t>en</a:t>
            </a:r>
            <a:r>
              <a:rPr lang="en-US" dirty="0">
                <a:solidFill>
                  <a:schemeClr val="accent6"/>
                </a:solidFill>
              </a:rPr>
              <a:t> matière de </a:t>
            </a:r>
            <a:r>
              <a:rPr lang="en-US" dirty="0" err="1">
                <a:solidFill>
                  <a:schemeClr val="accent6"/>
                </a:solidFill>
              </a:rPr>
              <a:t>développement</a:t>
            </a:r>
            <a:r>
              <a:rPr lang="en-US" dirty="0">
                <a:solidFill>
                  <a:schemeClr val="accent6"/>
                </a:solidFill>
              </a:rPr>
              <a:t> et de </a:t>
            </a:r>
            <a:r>
              <a:rPr lang="en-US" dirty="0" err="1">
                <a:solidFill>
                  <a:schemeClr val="accent6"/>
                </a:solidFill>
              </a:rPr>
              <a:t>technologie</a:t>
            </a:r>
            <a:endParaRPr lang="en-US" dirty="0">
              <a:solidFill>
                <a:schemeClr val="accent6"/>
              </a:solidFill>
            </a:endParaRPr>
          </a:p>
          <a:p>
            <a:r>
              <a:rPr lang="en-US" dirty="0" err="1">
                <a:solidFill>
                  <a:schemeClr val="accent6"/>
                </a:solidFill>
              </a:rPr>
              <a:t>L’information</a:t>
            </a:r>
            <a:r>
              <a:rPr lang="en-US" dirty="0">
                <a:solidFill>
                  <a:schemeClr val="accent6"/>
                </a:solidFill>
              </a:rPr>
              <a:t> </a:t>
            </a:r>
            <a:r>
              <a:rPr lang="en-US" dirty="0" err="1">
                <a:solidFill>
                  <a:schemeClr val="accent6"/>
                </a:solidFill>
              </a:rPr>
              <a:t>en</a:t>
            </a:r>
            <a:r>
              <a:rPr lang="en-US" dirty="0">
                <a:solidFill>
                  <a:schemeClr val="accent6"/>
                </a:solidFill>
              </a:rPr>
              <a:t> matière de brevets: Le secret des miracles </a:t>
            </a:r>
            <a:r>
              <a:rPr lang="en-US" dirty="0" err="1">
                <a:solidFill>
                  <a:schemeClr val="accent6"/>
                </a:solidFill>
              </a:rPr>
              <a:t>économiques</a:t>
            </a:r>
            <a:r>
              <a:rPr lang="en-US" dirty="0">
                <a:solidFill>
                  <a:schemeClr val="accent6"/>
                </a:solidFill>
              </a:rPr>
              <a:t> </a:t>
            </a:r>
            <a:r>
              <a:rPr lang="en-US" dirty="0" err="1">
                <a:solidFill>
                  <a:schemeClr val="accent6"/>
                </a:solidFill>
              </a:rPr>
              <a:t>mondiaux</a:t>
            </a:r>
            <a:endParaRPr lang="en-US" dirty="0">
              <a:solidFill>
                <a:schemeClr val="accent6"/>
              </a:solidFill>
            </a:endParaRPr>
          </a:p>
          <a:p>
            <a:pPr lvl="1"/>
            <a:r>
              <a:rPr lang="en-US" dirty="0">
                <a:solidFill>
                  <a:schemeClr val="accent6"/>
                </a:solidFill>
              </a:rPr>
              <a:t>Le </a:t>
            </a:r>
            <a:r>
              <a:rPr lang="en-US" dirty="0" err="1">
                <a:solidFill>
                  <a:schemeClr val="accent6"/>
                </a:solidFill>
              </a:rPr>
              <a:t>cas</a:t>
            </a:r>
            <a:r>
              <a:rPr lang="en-US" dirty="0">
                <a:solidFill>
                  <a:schemeClr val="accent6"/>
                </a:solidFill>
              </a:rPr>
              <a:t> des pays </a:t>
            </a:r>
            <a:r>
              <a:rPr lang="en-US" dirty="0" err="1">
                <a:solidFill>
                  <a:schemeClr val="accent6"/>
                </a:solidFill>
              </a:rPr>
              <a:t>asiatiques</a:t>
            </a:r>
            <a:endParaRPr lang="en-US" dirty="0">
              <a:solidFill>
                <a:schemeClr val="accent6"/>
              </a:solidFill>
            </a:endParaRPr>
          </a:p>
          <a:p>
            <a:pPr lvl="1"/>
            <a:r>
              <a:rPr lang="en-US" dirty="0" err="1">
                <a:solidFill>
                  <a:schemeClr val="accent6"/>
                </a:solidFill>
              </a:rPr>
              <a:t>D’autres</a:t>
            </a:r>
            <a:r>
              <a:rPr lang="en-US" dirty="0">
                <a:solidFill>
                  <a:schemeClr val="accent6"/>
                </a:solidFill>
              </a:rPr>
              <a:t> </a:t>
            </a:r>
            <a:r>
              <a:rPr lang="en-US" dirty="0" err="1">
                <a:solidFill>
                  <a:schemeClr val="accent6"/>
                </a:solidFill>
              </a:rPr>
              <a:t>stratégies</a:t>
            </a:r>
            <a:r>
              <a:rPr lang="en-US" dirty="0">
                <a:solidFill>
                  <a:schemeClr val="accent6"/>
                </a:solidFill>
              </a:rPr>
              <a:t> </a:t>
            </a:r>
            <a:r>
              <a:rPr lang="en-US" dirty="0" err="1">
                <a:solidFill>
                  <a:schemeClr val="accent6"/>
                </a:solidFill>
              </a:rPr>
              <a:t>inspirantes</a:t>
            </a:r>
            <a:r>
              <a:rPr lang="en-US" dirty="0">
                <a:solidFill>
                  <a:schemeClr val="accent6"/>
                </a:solidFill>
              </a:rPr>
              <a:t> </a:t>
            </a:r>
            <a:r>
              <a:rPr lang="en-US" dirty="0" err="1">
                <a:solidFill>
                  <a:schemeClr val="accent6"/>
                </a:solidFill>
              </a:rPr>
              <a:t>en</a:t>
            </a:r>
            <a:r>
              <a:rPr lang="en-US" dirty="0">
                <a:solidFill>
                  <a:schemeClr val="accent6"/>
                </a:solidFill>
              </a:rPr>
              <a:t> Asie et </a:t>
            </a:r>
            <a:r>
              <a:rPr lang="en-US" dirty="0" err="1">
                <a:solidFill>
                  <a:schemeClr val="accent6"/>
                </a:solidFill>
              </a:rPr>
              <a:t>en</a:t>
            </a:r>
            <a:r>
              <a:rPr lang="en-US" dirty="0">
                <a:solidFill>
                  <a:schemeClr val="accent6"/>
                </a:solidFill>
              </a:rPr>
              <a:t> Amérique </a:t>
            </a:r>
            <a:r>
              <a:rPr lang="en-US" dirty="0" err="1">
                <a:solidFill>
                  <a:schemeClr val="accent6"/>
                </a:solidFill>
              </a:rPr>
              <a:t>latine</a:t>
            </a:r>
            <a:endParaRPr lang="en-US" dirty="0">
              <a:solidFill>
                <a:schemeClr val="accent6"/>
              </a:solidFill>
            </a:endParaRPr>
          </a:p>
          <a:p>
            <a:pPr lvl="1"/>
            <a:r>
              <a:rPr lang="en-US" dirty="0" err="1">
                <a:solidFill>
                  <a:schemeClr val="accent6"/>
                </a:solidFill>
              </a:rPr>
              <a:t>Certains</a:t>
            </a:r>
            <a:r>
              <a:rPr lang="en-US" dirty="0">
                <a:solidFill>
                  <a:schemeClr val="accent6"/>
                </a:solidFill>
              </a:rPr>
              <a:t> pays </a:t>
            </a:r>
            <a:r>
              <a:rPr lang="en-US" dirty="0" err="1">
                <a:solidFill>
                  <a:schemeClr val="accent6"/>
                </a:solidFill>
              </a:rPr>
              <a:t>africains</a:t>
            </a:r>
            <a:r>
              <a:rPr lang="en-US" dirty="0">
                <a:solidFill>
                  <a:schemeClr val="accent6"/>
                </a:solidFill>
              </a:rPr>
              <a:t> </a:t>
            </a:r>
            <a:r>
              <a:rPr lang="en-US" dirty="0" err="1">
                <a:solidFill>
                  <a:schemeClr val="accent6"/>
                </a:solidFill>
              </a:rPr>
              <a:t>commencent</a:t>
            </a:r>
            <a:r>
              <a:rPr lang="en-US" dirty="0">
                <a:solidFill>
                  <a:schemeClr val="accent6"/>
                </a:solidFill>
              </a:rPr>
              <a:t> à </a:t>
            </a:r>
            <a:r>
              <a:rPr lang="en-US" dirty="0" err="1">
                <a:solidFill>
                  <a:schemeClr val="accent6"/>
                </a:solidFill>
              </a:rPr>
              <a:t>montrer</a:t>
            </a:r>
            <a:r>
              <a:rPr lang="en-US" dirty="0">
                <a:solidFill>
                  <a:schemeClr val="accent6"/>
                </a:solidFill>
              </a:rPr>
              <a:t> la </a:t>
            </a:r>
            <a:r>
              <a:rPr lang="en-US" dirty="0" err="1">
                <a:solidFill>
                  <a:schemeClr val="accent6"/>
                </a:solidFill>
              </a:rPr>
              <a:t>voie</a:t>
            </a:r>
            <a:endParaRPr lang="en-US" dirty="0">
              <a:solidFill>
                <a:schemeClr val="accent6"/>
              </a:solidFill>
            </a:endParaRPr>
          </a:p>
          <a:p>
            <a:pPr lvl="1"/>
            <a:r>
              <a:rPr lang="en-US" dirty="0">
                <a:solidFill>
                  <a:schemeClr val="accent6"/>
                </a:solidFill>
              </a:rPr>
              <a:t>La RDC </a:t>
            </a:r>
            <a:r>
              <a:rPr lang="en-US" dirty="0" err="1">
                <a:solidFill>
                  <a:schemeClr val="accent6"/>
                </a:solidFill>
              </a:rPr>
              <a:t>peut</a:t>
            </a:r>
            <a:r>
              <a:rPr lang="en-US" dirty="0">
                <a:solidFill>
                  <a:schemeClr val="accent6"/>
                </a:solidFill>
              </a:rPr>
              <a:t> </a:t>
            </a:r>
            <a:r>
              <a:rPr lang="en-US" dirty="0" err="1">
                <a:solidFill>
                  <a:schemeClr val="accent6"/>
                </a:solidFill>
              </a:rPr>
              <a:t>aussi</a:t>
            </a:r>
            <a:r>
              <a:rPr lang="en-US" dirty="0">
                <a:solidFill>
                  <a:schemeClr val="accent6"/>
                </a:solidFill>
              </a:rPr>
              <a:t> faire la </a:t>
            </a:r>
            <a:r>
              <a:rPr lang="en-US" dirty="0" err="1">
                <a:solidFill>
                  <a:schemeClr val="accent6"/>
                </a:solidFill>
              </a:rPr>
              <a:t>même</a:t>
            </a:r>
            <a:r>
              <a:rPr lang="en-US" dirty="0">
                <a:solidFill>
                  <a:schemeClr val="accent6"/>
                </a:solidFill>
              </a:rPr>
              <a:t> chose</a:t>
            </a:r>
          </a:p>
          <a:p>
            <a:r>
              <a:rPr lang="en-US" dirty="0">
                <a:solidFill>
                  <a:schemeClr val="accent6"/>
                </a:solidFill>
              </a:rPr>
              <a:t>Conclusion</a:t>
            </a:r>
          </a:p>
          <a:p>
            <a:pPr marL="0" indent="0">
              <a:buNone/>
            </a:pPr>
            <a:endParaRPr lang="en-US" dirty="0">
              <a:solidFill>
                <a:schemeClr val="accent6"/>
              </a:solidFill>
            </a:endParaRPr>
          </a:p>
        </p:txBody>
      </p:sp>
    </p:spTree>
    <p:extLst>
      <p:ext uri="{BB962C8B-B14F-4D97-AF65-F5344CB8AC3E}">
        <p14:creationId xmlns:p14="http://schemas.microsoft.com/office/powerpoint/2010/main" val="278417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9C1C-6359-1F85-29BA-EED35FC2A132}"/>
              </a:ext>
            </a:extLst>
          </p:cNvPr>
          <p:cNvSpPr>
            <a:spLocks noGrp="1"/>
          </p:cNvSpPr>
          <p:nvPr>
            <p:ph type="title"/>
          </p:nvPr>
        </p:nvSpPr>
        <p:spPr>
          <a:xfrm>
            <a:off x="0" y="0"/>
            <a:ext cx="9144000" cy="836712"/>
          </a:xfrm>
        </p:spPr>
        <p:txBody>
          <a:bodyPr/>
          <a:lstStyle/>
          <a:p>
            <a:br>
              <a:rPr lang="fr-FR" sz="2800" dirty="0">
                <a:solidFill>
                  <a:srgbClr val="002060"/>
                </a:solidFill>
              </a:rPr>
            </a:br>
            <a:r>
              <a:rPr lang="fr-FR" sz="2800" dirty="0">
                <a:solidFill>
                  <a:srgbClr val="002060"/>
                </a:solidFill>
              </a:rPr>
              <a:t>Exemple d’un objectif en matière de développement et de technologie</a:t>
            </a:r>
            <a:br>
              <a:rPr lang="fr-FR" dirty="0">
                <a:solidFill>
                  <a:srgbClr val="002060"/>
                </a:solidFill>
              </a:rPr>
            </a:br>
            <a:endParaRPr lang="en-150" dirty="0"/>
          </a:p>
        </p:txBody>
      </p:sp>
      <p:sp>
        <p:nvSpPr>
          <p:cNvPr id="3" name="Content Placeholder 2">
            <a:extLst>
              <a:ext uri="{FF2B5EF4-FFF2-40B4-BE49-F238E27FC236}">
                <a16:creationId xmlns:a16="http://schemas.microsoft.com/office/drawing/2014/main" id="{F7622203-0A4E-8C29-77D1-AF51A18D689C}"/>
              </a:ext>
            </a:extLst>
          </p:cNvPr>
          <p:cNvSpPr>
            <a:spLocks noGrp="1"/>
          </p:cNvSpPr>
          <p:nvPr>
            <p:ph idx="1"/>
          </p:nvPr>
        </p:nvSpPr>
        <p:spPr>
          <a:xfrm>
            <a:off x="107504" y="1124744"/>
            <a:ext cx="9036496" cy="5472608"/>
          </a:xfrm>
        </p:spPr>
        <p:txBody>
          <a:bodyPr/>
          <a:lstStyle/>
          <a:p>
            <a:r>
              <a:rPr lang="fr-CH" dirty="0">
                <a:solidFill>
                  <a:srgbClr val="002060"/>
                </a:solidFill>
              </a:rPr>
              <a:t>EXEMPLE CONCRET: Un pays possède plusieurs ressources naturelles (or, diamant, cuivre, cobalt, café, cacao, etc.)</a:t>
            </a:r>
          </a:p>
          <a:p>
            <a:r>
              <a:rPr lang="fr-CH" dirty="0">
                <a:solidFill>
                  <a:srgbClr val="002060"/>
                </a:solidFill>
              </a:rPr>
              <a:t>Ce pays a toujours exporté ces matières premières à l’état brut et sa population figure parmi les plus pauvres de la planète</a:t>
            </a:r>
          </a:p>
          <a:p>
            <a:r>
              <a:rPr lang="fr-CH" dirty="0">
                <a:solidFill>
                  <a:srgbClr val="002060"/>
                </a:solidFill>
              </a:rPr>
              <a:t>Ce pays souhaite améliorer les conditions d’existence de sa population </a:t>
            </a:r>
          </a:p>
          <a:p>
            <a:r>
              <a:rPr lang="fr-CH" dirty="0">
                <a:solidFill>
                  <a:srgbClr val="002060"/>
                </a:solidFill>
              </a:rPr>
              <a:t>Pour rompre avec l’exportation de ses matières brutes, ce pays devrait changer de stratégie nationale en se positionnant dans les chaînes de valeur mondiales (pas forcément au sommet, mais petit à petit) </a:t>
            </a:r>
          </a:p>
          <a:p>
            <a:r>
              <a:rPr lang="fr-CH" dirty="0">
                <a:solidFill>
                  <a:srgbClr val="002060"/>
                </a:solidFill>
              </a:rPr>
              <a:t>Ainsi, pour chaque matière première précitée, il devrait étudier combien d’étapes existent dans une chaîne de valeur de transformation et se donner des moyens pour escalader cette chaîne </a:t>
            </a:r>
            <a:endParaRPr lang="en-150" dirty="0">
              <a:solidFill>
                <a:srgbClr val="002060"/>
              </a:solidFill>
            </a:endParaRPr>
          </a:p>
        </p:txBody>
      </p:sp>
    </p:spTree>
    <p:extLst>
      <p:ext uri="{BB962C8B-B14F-4D97-AF65-F5344CB8AC3E}">
        <p14:creationId xmlns:p14="http://schemas.microsoft.com/office/powerpoint/2010/main" val="1590219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D59908E-B819-653F-9170-54362D743693}"/>
              </a:ext>
            </a:extLst>
          </p:cNvPr>
          <p:cNvSpPr>
            <a:spLocks noGrp="1" noChangeArrowheads="1"/>
          </p:cNvSpPr>
          <p:nvPr>
            <p:ph type="title"/>
          </p:nvPr>
        </p:nvSpPr>
        <p:spPr>
          <a:xfrm>
            <a:off x="107950" y="274638"/>
            <a:ext cx="8928100" cy="922337"/>
          </a:xfrm>
        </p:spPr>
        <p:txBody>
          <a:bodyPr/>
          <a:lstStyle/>
          <a:p>
            <a:r>
              <a:rPr lang="fr-CH" altLang="en-US" dirty="0"/>
              <a:t>Qu’est-ce que la Propriété Intellectuelle? </a:t>
            </a:r>
            <a:endParaRPr lang="en-US" altLang="en-US" dirty="0"/>
          </a:p>
        </p:txBody>
      </p:sp>
      <p:pic>
        <p:nvPicPr>
          <p:cNvPr id="11267" name="Picture 2">
            <a:extLst>
              <a:ext uri="{FF2B5EF4-FFF2-40B4-BE49-F238E27FC236}">
                <a16:creationId xmlns:a16="http://schemas.microsoft.com/office/drawing/2014/main" id="{D4569596-8F5C-9DB4-7CE1-9CF053912D0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60525" y="1773238"/>
            <a:ext cx="5822950" cy="435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720010-8D72-70A0-683F-DFE0DAACF690}"/>
              </a:ext>
            </a:extLst>
          </p:cNvPr>
          <p:cNvSpPr txBox="1"/>
          <p:nvPr/>
        </p:nvSpPr>
        <p:spPr>
          <a:xfrm>
            <a:off x="755576" y="2650893"/>
            <a:ext cx="7560840" cy="2554545"/>
          </a:xfrm>
          <a:prstGeom prst="rect">
            <a:avLst/>
          </a:prstGeom>
          <a:noFill/>
        </p:spPr>
        <p:txBody>
          <a:bodyPr wrap="square">
            <a:spAutoFit/>
          </a:bodyPr>
          <a:lstStyle/>
          <a:p>
            <a:pPr algn="just"/>
            <a:r>
              <a:rPr lang="en-US" sz="4000" dirty="0" err="1">
                <a:solidFill>
                  <a:schemeClr val="accent6"/>
                </a:solidFill>
              </a:rPr>
              <a:t>L’information</a:t>
            </a:r>
            <a:r>
              <a:rPr lang="en-US" sz="4000" dirty="0">
                <a:solidFill>
                  <a:schemeClr val="accent6"/>
                </a:solidFill>
              </a:rPr>
              <a:t> </a:t>
            </a:r>
            <a:r>
              <a:rPr lang="en-US" sz="4000" dirty="0" err="1">
                <a:solidFill>
                  <a:schemeClr val="accent6"/>
                </a:solidFill>
              </a:rPr>
              <a:t>en</a:t>
            </a:r>
            <a:r>
              <a:rPr lang="en-US" sz="4000" dirty="0">
                <a:solidFill>
                  <a:schemeClr val="accent6"/>
                </a:solidFill>
              </a:rPr>
              <a:t> matière de brevets: Le secret des miracles </a:t>
            </a:r>
            <a:r>
              <a:rPr lang="en-US" sz="4000" dirty="0" err="1">
                <a:solidFill>
                  <a:schemeClr val="accent6"/>
                </a:solidFill>
              </a:rPr>
              <a:t>économiques</a:t>
            </a:r>
            <a:r>
              <a:rPr lang="en-US" sz="4000" dirty="0">
                <a:solidFill>
                  <a:schemeClr val="accent6"/>
                </a:solidFill>
              </a:rPr>
              <a:t> </a:t>
            </a:r>
            <a:r>
              <a:rPr lang="en-US" sz="4000" dirty="0" err="1">
                <a:solidFill>
                  <a:schemeClr val="accent6"/>
                </a:solidFill>
              </a:rPr>
              <a:t>mondiaux</a:t>
            </a:r>
            <a:r>
              <a:rPr lang="en-US" sz="4000" dirty="0">
                <a:solidFill>
                  <a:schemeClr val="accent6"/>
                </a:solidFill>
              </a:rPr>
              <a:t>: Le </a:t>
            </a:r>
            <a:r>
              <a:rPr lang="en-US" sz="4000" dirty="0" err="1">
                <a:solidFill>
                  <a:schemeClr val="accent6"/>
                </a:solidFill>
              </a:rPr>
              <a:t>cas</a:t>
            </a:r>
            <a:r>
              <a:rPr lang="en-US" sz="4000" dirty="0">
                <a:solidFill>
                  <a:schemeClr val="accent6"/>
                </a:solidFill>
              </a:rPr>
              <a:t> des pays </a:t>
            </a:r>
            <a:r>
              <a:rPr lang="en-US" sz="4000" dirty="0" err="1">
                <a:solidFill>
                  <a:schemeClr val="accent6"/>
                </a:solidFill>
              </a:rPr>
              <a:t>asiatiques</a:t>
            </a:r>
            <a:endParaRPr lang="en-US" sz="4000" dirty="0"/>
          </a:p>
        </p:txBody>
      </p:sp>
    </p:spTree>
    <p:extLst>
      <p:ext uri="{BB962C8B-B14F-4D97-AF65-F5344CB8AC3E}">
        <p14:creationId xmlns:p14="http://schemas.microsoft.com/office/powerpoint/2010/main" val="3801594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33BE-B327-6A55-0B41-866DBEB3681F}"/>
              </a:ext>
            </a:extLst>
          </p:cNvPr>
          <p:cNvSpPr>
            <a:spLocks noGrp="1"/>
          </p:cNvSpPr>
          <p:nvPr>
            <p:ph type="title"/>
          </p:nvPr>
        </p:nvSpPr>
        <p:spPr>
          <a:xfrm>
            <a:off x="0" y="0"/>
            <a:ext cx="9108504" cy="731837"/>
          </a:xfrm>
        </p:spPr>
        <p:txBody>
          <a:bodyPr/>
          <a:lstStyle/>
          <a:p>
            <a:br>
              <a:rPr lang="en-US" sz="3200" dirty="0">
                <a:solidFill>
                  <a:schemeClr val="accent6"/>
                </a:solidFill>
              </a:rPr>
            </a:br>
            <a:r>
              <a:rPr lang="en-US" sz="3200" dirty="0">
                <a:solidFill>
                  <a:schemeClr val="accent6"/>
                </a:solidFill>
              </a:rPr>
              <a:t>Le </a:t>
            </a:r>
            <a:r>
              <a:rPr lang="en-US" sz="3200" dirty="0" err="1">
                <a:solidFill>
                  <a:schemeClr val="accent6"/>
                </a:solidFill>
              </a:rPr>
              <a:t>Japon</a:t>
            </a:r>
            <a:r>
              <a:rPr lang="en-US" sz="3200" dirty="0">
                <a:solidFill>
                  <a:schemeClr val="accent6"/>
                </a:solidFill>
              </a:rPr>
              <a:t>: Le Phénix qui </a:t>
            </a:r>
            <a:r>
              <a:rPr lang="en-US" sz="3200" dirty="0" err="1">
                <a:solidFill>
                  <a:schemeClr val="accent6"/>
                </a:solidFill>
              </a:rPr>
              <a:t>renaît</a:t>
            </a:r>
            <a:r>
              <a:rPr lang="en-US" sz="3200" dirty="0">
                <a:solidFill>
                  <a:schemeClr val="accent6"/>
                </a:solidFill>
              </a:rPr>
              <a:t> des </a:t>
            </a:r>
            <a:r>
              <a:rPr lang="en-US" sz="3200" dirty="0" err="1">
                <a:solidFill>
                  <a:schemeClr val="accent6"/>
                </a:solidFill>
              </a:rPr>
              <a:t>cendres</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499E093B-50AB-06D5-ECEA-A47F3DF9B4DF}"/>
              </a:ext>
            </a:extLst>
          </p:cNvPr>
          <p:cNvSpPr>
            <a:spLocks noGrp="1"/>
          </p:cNvSpPr>
          <p:nvPr>
            <p:ph idx="1"/>
          </p:nvPr>
        </p:nvSpPr>
        <p:spPr>
          <a:xfrm>
            <a:off x="35496" y="908720"/>
            <a:ext cx="9073008" cy="5217443"/>
          </a:xfrm>
        </p:spPr>
        <p:txBody>
          <a:bodyPr/>
          <a:lstStyle/>
          <a:p>
            <a:r>
              <a:rPr lang="fr-FR" sz="3200" b="1" dirty="0">
                <a:solidFill>
                  <a:srgbClr val="002060"/>
                </a:solidFill>
              </a:rPr>
              <a:t>Période : 1950-1980</a:t>
            </a:r>
            <a:endParaRPr lang="fr-FR" sz="3200" dirty="0">
              <a:solidFill>
                <a:srgbClr val="002060"/>
              </a:solidFill>
            </a:endParaRPr>
          </a:p>
          <a:p>
            <a:r>
              <a:rPr lang="fr-FR" sz="3200" b="1" dirty="0">
                <a:solidFill>
                  <a:srgbClr val="002060"/>
                </a:solidFill>
              </a:rPr>
              <a:t>Stratégie</a:t>
            </a:r>
            <a:r>
              <a:rPr lang="fr-FR" sz="3200" dirty="0">
                <a:solidFill>
                  <a:srgbClr val="002060"/>
                </a:solidFill>
              </a:rPr>
              <a:t> : Analyse systématique des brevets occidentaux</a:t>
            </a:r>
          </a:p>
          <a:p>
            <a:r>
              <a:rPr lang="fr-FR" sz="3200" dirty="0">
                <a:solidFill>
                  <a:srgbClr val="002060"/>
                </a:solidFill>
              </a:rPr>
              <a:t>Réorganisation du </a:t>
            </a:r>
            <a:r>
              <a:rPr lang="fr-FR" sz="3200" b="1" dirty="0">
                <a:solidFill>
                  <a:srgbClr val="002060"/>
                </a:solidFill>
              </a:rPr>
              <a:t>JPO</a:t>
            </a:r>
            <a:r>
              <a:rPr lang="fr-FR" sz="3200" dirty="0">
                <a:solidFill>
                  <a:srgbClr val="002060"/>
                </a:solidFill>
              </a:rPr>
              <a:t> (Japan Patent Office) ultra-performant</a:t>
            </a:r>
          </a:p>
          <a:p>
            <a:r>
              <a:rPr lang="fr-FR" sz="3200" b="1" dirty="0">
                <a:solidFill>
                  <a:srgbClr val="002060"/>
                </a:solidFill>
              </a:rPr>
              <a:t>Patent mapping</a:t>
            </a:r>
            <a:r>
              <a:rPr lang="fr-FR" sz="3200" dirty="0">
                <a:solidFill>
                  <a:srgbClr val="002060"/>
                </a:solidFill>
              </a:rPr>
              <a:t> industriel organisé</a:t>
            </a:r>
          </a:p>
          <a:p>
            <a:r>
              <a:rPr lang="fr-FR" sz="3200" b="1" dirty="0">
                <a:solidFill>
                  <a:srgbClr val="002060"/>
                </a:solidFill>
              </a:rPr>
              <a:t>Résultat</a:t>
            </a:r>
            <a:r>
              <a:rPr lang="fr-FR" sz="3200" dirty="0">
                <a:solidFill>
                  <a:srgbClr val="002060"/>
                </a:solidFill>
              </a:rPr>
              <a:t> : Rattrapage technologique en électronique, automobile, robotique</a:t>
            </a:r>
          </a:p>
          <a:p>
            <a:r>
              <a:rPr lang="fr-FR" sz="3200" dirty="0">
                <a:solidFill>
                  <a:srgbClr val="002060"/>
                </a:solidFill>
              </a:rPr>
              <a:t>Formation d'ingénieurs à la veille brevets</a:t>
            </a:r>
          </a:p>
          <a:p>
            <a:endParaRPr lang="en-US" dirty="0"/>
          </a:p>
        </p:txBody>
      </p:sp>
    </p:spTree>
    <p:extLst>
      <p:ext uri="{BB962C8B-B14F-4D97-AF65-F5344CB8AC3E}">
        <p14:creationId xmlns:p14="http://schemas.microsoft.com/office/powerpoint/2010/main" val="634654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BEC39-91C2-DFD5-B7DD-246DAAF5E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BEC5AD-84AA-CB3E-D28A-17BF3FE63BBC}"/>
              </a:ext>
            </a:extLst>
          </p:cNvPr>
          <p:cNvSpPr>
            <a:spLocks noGrp="1"/>
          </p:cNvSpPr>
          <p:nvPr>
            <p:ph type="title"/>
          </p:nvPr>
        </p:nvSpPr>
        <p:spPr>
          <a:xfrm>
            <a:off x="0" y="0"/>
            <a:ext cx="9108504" cy="731837"/>
          </a:xfrm>
        </p:spPr>
        <p:txBody>
          <a:bodyPr/>
          <a:lstStyle/>
          <a:p>
            <a:br>
              <a:rPr lang="en-US" sz="3200" dirty="0">
                <a:solidFill>
                  <a:schemeClr val="accent6"/>
                </a:solidFill>
              </a:rPr>
            </a:br>
            <a:r>
              <a:rPr lang="en-US" sz="3200" dirty="0">
                <a:solidFill>
                  <a:schemeClr val="accent6"/>
                </a:solidFill>
              </a:rPr>
              <a:t>Le </a:t>
            </a:r>
            <a:r>
              <a:rPr lang="en-US" sz="3200" dirty="0" err="1">
                <a:solidFill>
                  <a:schemeClr val="accent6"/>
                </a:solidFill>
              </a:rPr>
              <a:t>Japon</a:t>
            </a:r>
            <a:r>
              <a:rPr lang="en-US" sz="3200" dirty="0">
                <a:solidFill>
                  <a:schemeClr val="accent6"/>
                </a:solidFill>
              </a:rPr>
              <a:t>: Le Phénix qui </a:t>
            </a:r>
            <a:r>
              <a:rPr lang="en-US" sz="3200" dirty="0" err="1">
                <a:solidFill>
                  <a:schemeClr val="accent6"/>
                </a:solidFill>
              </a:rPr>
              <a:t>renaît</a:t>
            </a:r>
            <a:r>
              <a:rPr lang="en-US" sz="3200" dirty="0">
                <a:solidFill>
                  <a:schemeClr val="accent6"/>
                </a:solidFill>
              </a:rPr>
              <a:t> des </a:t>
            </a:r>
            <a:r>
              <a:rPr lang="en-US" sz="3200">
                <a:solidFill>
                  <a:schemeClr val="accent6"/>
                </a:solidFill>
              </a:rPr>
              <a:t>cendres</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572BF320-CD19-A538-ACBD-7D6712FFF919}"/>
              </a:ext>
            </a:extLst>
          </p:cNvPr>
          <p:cNvSpPr>
            <a:spLocks noGrp="1"/>
          </p:cNvSpPr>
          <p:nvPr>
            <p:ph idx="1"/>
          </p:nvPr>
        </p:nvSpPr>
        <p:spPr>
          <a:xfrm>
            <a:off x="35496" y="908720"/>
            <a:ext cx="9073008" cy="5832648"/>
          </a:xfrm>
        </p:spPr>
        <p:txBody>
          <a:bodyPr/>
          <a:lstStyle/>
          <a:p>
            <a:r>
              <a:rPr lang="fr-FR" sz="3200" dirty="0">
                <a:solidFill>
                  <a:srgbClr val="002060"/>
                </a:solidFill>
              </a:rPr>
              <a:t>Le JPO est au cœur du miracle économique japonais</a:t>
            </a:r>
          </a:p>
          <a:p>
            <a:r>
              <a:rPr lang="fr-FR" sz="3200" dirty="0">
                <a:solidFill>
                  <a:srgbClr val="002060"/>
                </a:solidFill>
              </a:rPr>
              <a:t>Explosion du nombre de dépôts de brevets</a:t>
            </a:r>
          </a:p>
          <a:p>
            <a:r>
              <a:rPr lang="fr-FR" sz="3200" dirty="0">
                <a:solidFill>
                  <a:srgbClr val="002060"/>
                </a:solidFill>
              </a:rPr>
              <a:t>Soutien aux grandes entreprises technologiques japonaises</a:t>
            </a:r>
          </a:p>
          <a:p>
            <a:r>
              <a:rPr lang="fr-FR" sz="3200" dirty="0">
                <a:solidFill>
                  <a:srgbClr val="002060"/>
                </a:solidFill>
              </a:rPr>
              <a:t>Protection des innovations dans les domaines technologiques précités</a:t>
            </a:r>
          </a:p>
          <a:p>
            <a:r>
              <a:rPr lang="fr-FR" sz="3200" dirty="0">
                <a:solidFill>
                  <a:srgbClr val="002060"/>
                </a:solidFill>
              </a:rPr>
              <a:t>Ouverture internationale (participation accrue aux accords internationaux sur la PI, harmonisation progressive avec le système américain et européen</a:t>
            </a:r>
          </a:p>
        </p:txBody>
      </p:sp>
    </p:spTree>
    <p:extLst>
      <p:ext uri="{BB962C8B-B14F-4D97-AF65-F5344CB8AC3E}">
        <p14:creationId xmlns:p14="http://schemas.microsoft.com/office/powerpoint/2010/main" val="15270863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83ADD-D52B-9D2C-F28F-1D9F3AB1AF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7DDD5-3710-265C-BF61-8010CFC58BD0}"/>
              </a:ext>
            </a:extLst>
          </p:cNvPr>
          <p:cNvSpPr>
            <a:spLocks noGrp="1"/>
          </p:cNvSpPr>
          <p:nvPr>
            <p:ph type="title"/>
          </p:nvPr>
        </p:nvSpPr>
        <p:spPr>
          <a:xfrm>
            <a:off x="0" y="0"/>
            <a:ext cx="9108504" cy="731837"/>
          </a:xfrm>
        </p:spPr>
        <p:txBody>
          <a:bodyPr/>
          <a:lstStyle/>
          <a:p>
            <a:br>
              <a:rPr lang="en-US" sz="3200" dirty="0">
                <a:solidFill>
                  <a:schemeClr val="accent6"/>
                </a:solidFill>
              </a:rPr>
            </a:br>
            <a:r>
              <a:rPr lang="en-US" sz="3200" dirty="0">
                <a:solidFill>
                  <a:schemeClr val="accent6"/>
                </a:solidFill>
              </a:rPr>
              <a:t>Le </a:t>
            </a:r>
            <a:r>
              <a:rPr lang="en-US" sz="3200" dirty="0" err="1">
                <a:solidFill>
                  <a:schemeClr val="accent6"/>
                </a:solidFill>
              </a:rPr>
              <a:t>Japon</a:t>
            </a:r>
            <a:r>
              <a:rPr lang="en-US" sz="3200" dirty="0">
                <a:solidFill>
                  <a:schemeClr val="accent6"/>
                </a:solidFill>
              </a:rPr>
              <a:t>: Le Phénix qui </a:t>
            </a:r>
            <a:r>
              <a:rPr lang="en-US" sz="3200" dirty="0" err="1">
                <a:solidFill>
                  <a:schemeClr val="accent6"/>
                </a:solidFill>
              </a:rPr>
              <a:t>renaît</a:t>
            </a:r>
            <a:r>
              <a:rPr lang="en-US" sz="3200" dirty="0">
                <a:solidFill>
                  <a:schemeClr val="accent6"/>
                </a:solidFill>
              </a:rPr>
              <a:t> des </a:t>
            </a:r>
            <a:r>
              <a:rPr lang="en-US" sz="3200">
                <a:solidFill>
                  <a:schemeClr val="accent6"/>
                </a:solidFill>
              </a:rPr>
              <a:t>cendres</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9C4F97EC-A873-9F9D-E55D-3318A44AC1A5}"/>
              </a:ext>
            </a:extLst>
          </p:cNvPr>
          <p:cNvSpPr>
            <a:spLocks noGrp="1"/>
          </p:cNvSpPr>
          <p:nvPr>
            <p:ph idx="1"/>
          </p:nvPr>
        </p:nvSpPr>
        <p:spPr>
          <a:xfrm>
            <a:off x="35496" y="908720"/>
            <a:ext cx="9073008" cy="5832648"/>
          </a:xfrm>
        </p:spPr>
        <p:txBody>
          <a:bodyPr/>
          <a:lstStyle/>
          <a:p>
            <a:pPr algn="just"/>
            <a:r>
              <a:rPr lang="fr-FR" sz="4000" dirty="0">
                <a:solidFill>
                  <a:srgbClr val="002060"/>
                </a:solidFill>
              </a:rPr>
              <a:t>La période 1950-1980: Le Japan Patent Office (Office Japonais des brevets) passe d’une institution reconstruite à </a:t>
            </a:r>
            <a:r>
              <a:rPr lang="fr-FR" sz="4000" b="1" dirty="0">
                <a:solidFill>
                  <a:srgbClr val="002060"/>
                </a:solidFill>
              </a:rPr>
              <a:t>un pilier stratégique de l’innovation japonaise</a:t>
            </a:r>
            <a:r>
              <a:rPr lang="fr-FR" sz="4000" dirty="0">
                <a:solidFill>
                  <a:srgbClr val="002060"/>
                </a:solidFill>
              </a:rPr>
              <a:t>, </a:t>
            </a:r>
            <a:r>
              <a:rPr lang="fr-FR" sz="4000" b="1" dirty="0">
                <a:solidFill>
                  <a:srgbClr val="002060"/>
                </a:solidFill>
              </a:rPr>
              <a:t>accompagnant la montée du Japon comme puissance industrielle mondiale</a:t>
            </a:r>
            <a:r>
              <a:rPr lang="fr-FR" sz="4000" dirty="0">
                <a:solidFill>
                  <a:srgbClr val="002060"/>
                </a:solidFill>
              </a:rPr>
              <a:t>!</a:t>
            </a:r>
          </a:p>
        </p:txBody>
      </p:sp>
    </p:spTree>
    <p:extLst>
      <p:ext uri="{BB962C8B-B14F-4D97-AF65-F5344CB8AC3E}">
        <p14:creationId xmlns:p14="http://schemas.microsoft.com/office/powerpoint/2010/main" val="3325018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1CD5F-9245-6189-1502-5AEE6439B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65F9A-3AA6-3653-2CA7-80E621958088}"/>
              </a:ext>
            </a:extLst>
          </p:cNvPr>
          <p:cNvSpPr>
            <a:spLocks noGrp="1"/>
          </p:cNvSpPr>
          <p:nvPr>
            <p:ph type="title"/>
          </p:nvPr>
        </p:nvSpPr>
        <p:spPr>
          <a:xfrm>
            <a:off x="0" y="0"/>
            <a:ext cx="9108504" cy="731837"/>
          </a:xfrm>
        </p:spPr>
        <p:txBody>
          <a:bodyPr/>
          <a:lstStyle/>
          <a:p>
            <a:br>
              <a:rPr lang="en-US" dirty="0">
                <a:solidFill>
                  <a:schemeClr val="accent6"/>
                </a:solidFill>
              </a:rPr>
            </a:br>
            <a:r>
              <a:rPr lang="en-US" dirty="0">
                <a:solidFill>
                  <a:schemeClr val="accent6"/>
                </a:solidFill>
              </a:rPr>
              <a:t>La </a:t>
            </a:r>
            <a:r>
              <a:rPr lang="en-US" dirty="0" err="1">
                <a:solidFill>
                  <a:schemeClr val="accent6"/>
                </a:solidFill>
              </a:rPr>
              <a:t>Corée</a:t>
            </a:r>
            <a:r>
              <a:rPr lang="en-US" dirty="0">
                <a:solidFill>
                  <a:schemeClr val="accent6"/>
                </a:solidFill>
              </a:rPr>
              <a:t> </a:t>
            </a:r>
            <a:r>
              <a:rPr lang="en-US">
                <a:solidFill>
                  <a:schemeClr val="accent6"/>
                </a:solidFill>
              </a:rPr>
              <a:t>du Sud</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EE21A68D-E8C2-0C04-B53E-46F1E7D373CC}"/>
              </a:ext>
            </a:extLst>
          </p:cNvPr>
          <p:cNvSpPr>
            <a:spLocks noGrp="1"/>
          </p:cNvSpPr>
          <p:nvPr>
            <p:ph idx="1"/>
          </p:nvPr>
        </p:nvSpPr>
        <p:spPr>
          <a:xfrm>
            <a:off x="35496" y="908720"/>
            <a:ext cx="9073008" cy="5217443"/>
          </a:xfrm>
        </p:spPr>
        <p:txBody>
          <a:bodyPr/>
          <a:lstStyle/>
          <a:p>
            <a:r>
              <a:rPr lang="fr-FR" sz="2800" b="1" dirty="0">
                <a:solidFill>
                  <a:schemeClr val="accent6"/>
                </a:solidFill>
              </a:rPr>
              <a:t>L'histoire de la Corée du Sud :</a:t>
            </a:r>
            <a:endParaRPr lang="en-US" sz="2800" dirty="0">
              <a:solidFill>
                <a:schemeClr val="accent6"/>
              </a:solidFill>
            </a:endParaRPr>
          </a:p>
          <a:p>
            <a:r>
              <a:rPr lang="fr-FR" sz="2800" dirty="0">
                <a:solidFill>
                  <a:schemeClr val="accent6"/>
                </a:solidFill>
              </a:rPr>
              <a:t>En 1960, la Corée du Sud était </a:t>
            </a:r>
            <a:r>
              <a:rPr lang="fr-FR" sz="2800" b="1" dirty="0">
                <a:solidFill>
                  <a:schemeClr val="accent6"/>
                </a:solidFill>
              </a:rPr>
              <a:t>plus pauvre que le Ghana</a:t>
            </a:r>
            <a:r>
              <a:rPr lang="fr-FR" sz="2800" dirty="0">
                <a:solidFill>
                  <a:schemeClr val="accent6"/>
                </a:solidFill>
              </a:rPr>
              <a:t> Son PIB par habitant était de 79 dollars américains </a:t>
            </a:r>
          </a:p>
          <a:p>
            <a:r>
              <a:rPr lang="fr-FR" sz="2800" dirty="0">
                <a:solidFill>
                  <a:schemeClr val="accent6"/>
                </a:solidFill>
              </a:rPr>
              <a:t>Pas de ressources naturelles </a:t>
            </a:r>
          </a:p>
          <a:p>
            <a:r>
              <a:rPr lang="fr-FR" sz="2800" dirty="0">
                <a:solidFill>
                  <a:schemeClr val="accent6"/>
                </a:solidFill>
              </a:rPr>
              <a:t>Pas de technologies</a:t>
            </a:r>
          </a:p>
          <a:p>
            <a:r>
              <a:rPr lang="fr-FR" sz="2800" dirty="0">
                <a:solidFill>
                  <a:schemeClr val="accent6"/>
                </a:solidFill>
              </a:rPr>
              <a:t>Un pays dévasté par une guerre sanglantes (Guerre de deux Corées, 1953)</a:t>
            </a:r>
          </a:p>
          <a:p>
            <a:r>
              <a:rPr lang="fr-FR" sz="2800" dirty="0">
                <a:solidFill>
                  <a:schemeClr val="accent6"/>
                </a:solidFill>
              </a:rPr>
              <a:t>La moitié de la population vivait avec moins d'un dollar par jour</a:t>
            </a:r>
            <a:endParaRPr lang="en-US" sz="2800" dirty="0">
              <a:solidFill>
                <a:schemeClr val="accent6"/>
              </a:solidFill>
            </a:endParaRPr>
          </a:p>
          <a:p>
            <a:endParaRPr lang="en-US" dirty="0"/>
          </a:p>
        </p:txBody>
      </p:sp>
    </p:spTree>
    <p:extLst>
      <p:ext uri="{BB962C8B-B14F-4D97-AF65-F5344CB8AC3E}">
        <p14:creationId xmlns:p14="http://schemas.microsoft.com/office/powerpoint/2010/main" val="2953597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D2F46-52EA-5105-656E-E4EBEC46F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DB0ABF-7FBE-506E-76A8-B0ADCFB4DFED}"/>
              </a:ext>
            </a:extLst>
          </p:cNvPr>
          <p:cNvSpPr>
            <a:spLocks noGrp="1"/>
          </p:cNvSpPr>
          <p:nvPr>
            <p:ph type="title"/>
          </p:nvPr>
        </p:nvSpPr>
        <p:spPr>
          <a:xfrm>
            <a:off x="0" y="1"/>
            <a:ext cx="9108504" cy="548680"/>
          </a:xfrm>
        </p:spPr>
        <p:txBody>
          <a:bodyPr/>
          <a:lstStyle/>
          <a:p>
            <a:br>
              <a:rPr lang="en-US" dirty="0">
                <a:solidFill>
                  <a:schemeClr val="accent6"/>
                </a:solidFill>
              </a:rPr>
            </a:br>
            <a:r>
              <a:rPr lang="en-US" sz="3200" dirty="0">
                <a:solidFill>
                  <a:schemeClr val="accent6"/>
                </a:solidFill>
              </a:rPr>
              <a:t>La </a:t>
            </a:r>
            <a:r>
              <a:rPr lang="en-US" sz="3200" dirty="0" err="1">
                <a:solidFill>
                  <a:schemeClr val="accent6"/>
                </a:solidFill>
              </a:rPr>
              <a:t>Corée</a:t>
            </a:r>
            <a:r>
              <a:rPr lang="en-US" sz="3200" dirty="0">
                <a:solidFill>
                  <a:schemeClr val="accent6"/>
                </a:solidFill>
              </a:rPr>
              <a:t> du Sud: </a:t>
            </a:r>
            <a:r>
              <a:rPr lang="en-US" sz="3200" dirty="0" err="1">
                <a:solidFill>
                  <a:schemeClr val="accent6"/>
                </a:solidFill>
              </a:rPr>
              <a:t>Que</a:t>
            </a:r>
            <a:r>
              <a:rPr lang="en-US" sz="3200" dirty="0">
                <a:solidFill>
                  <a:schemeClr val="accent6"/>
                </a:solidFill>
              </a:rPr>
              <a:t> </a:t>
            </a:r>
            <a:r>
              <a:rPr lang="en-US" sz="3200" dirty="0" err="1">
                <a:solidFill>
                  <a:schemeClr val="accent6"/>
                </a:solidFill>
              </a:rPr>
              <a:t>s’est</a:t>
            </a:r>
            <a:r>
              <a:rPr lang="en-US" sz="3200" dirty="0">
                <a:solidFill>
                  <a:schemeClr val="accent6"/>
                </a:solidFill>
              </a:rPr>
              <a:t>-il passé?</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C86096DC-A0EA-51D7-CCBD-E95A81E648DF}"/>
              </a:ext>
            </a:extLst>
          </p:cNvPr>
          <p:cNvSpPr>
            <a:spLocks noGrp="1"/>
          </p:cNvSpPr>
          <p:nvPr>
            <p:ph idx="1"/>
          </p:nvPr>
        </p:nvSpPr>
        <p:spPr>
          <a:xfrm>
            <a:off x="35496" y="620688"/>
            <a:ext cx="9073008" cy="5505475"/>
          </a:xfrm>
        </p:spPr>
        <p:txBody>
          <a:bodyPr/>
          <a:lstStyle/>
          <a:p>
            <a:pPr algn="just"/>
            <a:r>
              <a:rPr lang="fr-FR" dirty="0">
                <a:solidFill>
                  <a:schemeClr val="accent6"/>
                </a:solidFill>
              </a:rPr>
              <a:t>En 1977, la Corée a créé le </a:t>
            </a:r>
            <a:r>
              <a:rPr lang="fr-FR" b="1" dirty="0">
                <a:solidFill>
                  <a:schemeClr val="accent6"/>
                </a:solidFill>
              </a:rPr>
              <a:t>KIPO</a:t>
            </a:r>
            <a:r>
              <a:rPr lang="fr-FR" dirty="0">
                <a:solidFill>
                  <a:schemeClr val="accent6"/>
                </a:solidFill>
              </a:rPr>
              <a:t> (</a:t>
            </a:r>
            <a:r>
              <a:rPr lang="fr-FR" dirty="0" err="1">
                <a:solidFill>
                  <a:schemeClr val="accent6"/>
                </a:solidFill>
              </a:rPr>
              <a:t>Korean</a:t>
            </a:r>
            <a:r>
              <a:rPr lang="fr-FR" dirty="0">
                <a:solidFill>
                  <a:schemeClr val="accent6"/>
                </a:solidFill>
              </a:rPr>
              <a:t> Intellectual Property Office), son office de propriété intellectuelle, avec une mission révolutionnaire : former des milliers d’ingénieurs à </a:t>
            </a:r>
            <a:r>
              <a:rPr lang="fr-FR" b="1" dirty="0">
                <a:solidFill>
                  <a:schemeClr val="accent6"/>
                </a:solidFill>
              </a:rPr>
              <a:t>analyser systématiquement les brevets étrangers</a:t>
            </a:r>
            <a:r>
              <a:rPr lang="fr-FR" dirty="0">
                <a:solidFill>
                  <a:schemeClr val="accent6"/>
                </a:solidFill>
              </a:rPr>
              <a:t> pour comprendre comment fonctionnaient les </a:t>
            </a:r>
            <a:r>
              <a:rPr lang="fr-FR" b="1" dirty="0">
                <a:solidFill>
                  <a:schemeClr val="accent6"/>
                </a:solidFill>
              </a:rPr>
              <a:t>technologies de pointe (donc, ils se positionné directement au sommet des chaînes de valeur mondiales)</a:t>
            </a:r>
            <a:endParaRPr lang="en-US" b="1" dirty="0">
              <a:solidFill>
                <a:schemeClr val="accent6"/>
              </a:solidFill>
            </a:endParaRPr>
          </a:p>
          <a:p>
            <a:pPr algn="just"/>
            <a:r>
              <a:rPr lang="fr-FR" dirty="0">
                <a:solidFill>
                  <a:schemeClr val="accent6"/>
                </a:solidFill>
              </a:rPr>
              <a:t>Ils n’ont pas volé, ils n’ont pas fait de la contrefaçon, ils n’ont pas attendu l’aide internationale, mais </a:t>
            </a:r>
            <a:r>
              <a:rPr lang="fr-FR" b="1" dirty="0">
                <a:solidFill>
                  <a:schemeClr val="accent6"/>
                </a:solidFill>
              </a:rPr>
              <a:t>ils ont lu et ils ont compris; Ils ont appris et ils ont amélioré!</a:t>
            </a:r>
            <a:endParaRPr lang="en-US" dirty="0">
              <a:solidFill>
                <a:schemeClr val="accent6"/>
              </a:solidFill>
            </a:endParaRPr>
          </a:p>
          <a:p>
            <a:pPr algn="just"/>
            <a:r>
              <a:rPr lang="fr-FR" dirty="0">
                <a:solidFill>
                  <a:schemeClr val="accent6"/>
                </a:solidFill>
              </a:rPr>
              <a:t>Dans les années 1970-1980, chaque grande université coréenne avait un département dédié à l’analyse de brevets et chaque entreprise coréenne employait plus d’analystes de brevets que certains pays n’en avaient </a:t>
            </a:r>
            <a:r>
              <a:rPr lang="fr-FR" b="1" dirty="0">
                <a:solidFill>
                  <a:schemeClr val="accent6"/>
                </a:solidFill>
              </a:rPr>
              <a:t>au total</a:t>
            </a:r>
            <a:endParaRPr lang="en-US" sz="2800" b="1" dirty="0">
              <a:solidFill>
                <a:schemeClr val="accent6"/>
              </a:solidFill>
            </a:endParaRPr>
          </a:p>
          <a:p>
            <a:pPr marL="0" indent="0">
              <a:buNone/>
            </a:pPr>
            <a:endParaRPr lang="en-US" dirty="0"/>
          </a:p>
        </p:txBody>
      </p:sp>
    </p:spTree>
    <p:extLst>
      <p:ext uri="{BB962C8B-B14F-4D97-AF65-F5344CB8AC3E}">
        <p14:creationId xmlns:p14="http://schemas.microsoft.com/office/powerpoint/2010/main" val="3107675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76FC6-B7AF-10C3-4374-5AB4D0BC6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D485A-BEB3-CC1E-130E-BB2F1F66DBD7}"/>
              </a:ext>
            </a:extLst>
          </p:cNvPr>
          <p:cNvSpPr>
            <a:spLocks noGrp="1"/>
          </p:cNvSpPr>
          <p:nvPr>
            <p:ph type="title"/>
          </p:nvPr>
        </p:nvSpPr>
        <p:spPr>
          <a:xfrm>
            <a:off x="0" y="1"/>
            <a:ext cx="9108504" cy="548680"/>
          </a:xfrm>
        </p:spPr>
        <p:txBody>
          <a:bodyPr/>
          <a:lstStyle/>
          <a:p>
            <a:br>
              <a:rPr lang="en-US" dirty="0">
                <a:solidFill>
                  <a:schemeClr val="accent6"/>
                </a:solidFill>
              </a:rPr>
            </a:br>
            <a:r>
              <a:rPr lang="en-US" sz="3200" dirty="0">
                <a:solidFill>
                  <a:schemeClr val="accent6"/>
                </a:solidFill>
              </a:rPr>
              <a:t>La </a:t>
            </a:r>
            <a:r>
              <a:rPr lang="en-US" sz="3200" dirty="0" err="1">
                <a:solidFill>
                  <a:schemeClr val="accent6"/>
                </a:solidFill>
              </a:rPr>
              <a:t>Corée</a:t>
            </a:r>
            <a:r>
              <a:rPr lang="en-US" sz="3200" dirty="0">
                <a:solidFill>
                  <a:schemeClr val="accent6"/>
                </a:solidFill>
              </a:rPr>
              <a:t> du Sud: Le </a:t>
            </a:r>
            <a:r>
              <a:rPr lang="en-US" sz="3200" dirty="0" err="1">
                <a:solidFill>
                  <a:schemeClr val="accent6"/>
                </a:solidFill>
              </a:rPr>
              <a:t>résultat</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A6AC9495-6329-87E8-D9F8-2A2A725A3DAC}"/>
              </a:ext>
            </a:extLst>
          </p:cNvPr>
          <p:cNvSpPr>
            <a:spLocks noGrp="1"/>
          </p:cNvSpPr>
          <p:nvPr>
            <p:ph idx="1"/>
          </p:nvPr>
        </p:nvSpPr>
        <p:spPr>
          <a:xfrm>
            <a:off x="35496" y="620688"/>
            <a:ext cx="9108504" cy="6192688"/>
          </a:xfrm>
        </p:spPr>
        <p:txBody>
          <a:bodyPr/>
          <a:lstStyle/>
          <a:p>
            <a:r>
              <a:rPr lang="fr-FR" sz="2800" dirty="0">
                <a:solidFill>
                  <a:schemeClr val="accent6"/>
                </a:solidFill>
              </a:rPr>
              <a:t>Aujourd’hui, 60 ans plus tard :</a:t>
            </a:r>
            <a:endParaRPr lang="en-US" sz="2800" dirty="0">
              <a:solidFill>
                <a:schemeClr val="accent6"/>
              </a:solidFill>
            </a:endParaRPr>
          </a:p>
          <a:p>
            <a:pPr lvl="0"/>
            <a:r>
              <a:rPr lang="fr-FR" sz="2800" dirty="0">
                <a:solidFill>
                  <a:schemeClr val="accent6"/>
                </a:solidFill>
              </a:rPr>
              <a:t>La Corée du Sud est la </a:t>
            </a:r>
            <a:r>
              <a:rPr lang="fr-FR" sz="2800" b="1" dirty="0">
                <a:solidFill>
                  <a:schemeClr val="accent6"/>
                </a:solidFill>
              </a:rPr>
              <a:t>10ème économie mondiale</a:t>
            </a:r>
            <a:endParaRPr lang="en-US" sz="2800" dirty="0">
              <a:solidFill>
                <a:schemeClr val="accent6"/>
              </a:solidFill>
            </a:endParaRPr>
          </a:p>
          <a:p>
            <a:r>
              <a:rPr lang="fr-FR" sz="2800" dirty="0">
                <a:solidFill>
                  <a:schemeClr val="accent6"/>
                </a:solidFill>
              </a:rPr>
              <a:t>PIB par habitant : </a:t>
            </a:r>
            <a:r>
              <a:rPr lang="fr-FR" sz="2800" b="1" dirty="0">
                <a:solidFill>
                  <a:schemeClr val="accent6"/>
                </a:solidFill>
              </a:rPr>
              <a:t>32 000 dollars</a:t>
            </a:r>
            <a:r>
              <a:rPr lang="fr-FR" sz="2800" dirty="0">
                <a:solidFill>
                  <a:schemeClr val="accent6"/>
                </a:solidFill>
              </a:rPr>
              <a:t> (multiplié par 400)</a:t>
            </a:r>
            <a:endParaRPr lang="en-US" sz="2800" dirty="0">
              <a:solidFill>
                <a:schemeClr val="accent6"/>
              </a:solidFill>
            </a:endParaRPr>
          </a:p>
          <a:p>
            <a:r>
              <a:rPr lang="fr-FR" sz="2800" dirty="0">
                <a:solidFill>
                  <a:schemeClr val="accent6"/>
                </a:solidFill>
              </a:rPr>
              <a:t>Samsung, LG, Hyundai, Kia sont des géants mondiaux</a:t>
            </a:r>
            <a:endParaRPr lang="en-US" sz="2800" dirty="0">
              <a:solidFill>
                <a:schemeClr val="accent6"/>
              </a:solidFill>
            </a:endParaRPr>
          </a:p>
          <a:p>
            <a:r>
              <a:rPr lang="fr-FR" sz="2800" dirty="0">
                <a:solidFill>
                  <a:schemeClr val="accent6"/>
                </a:solidFill>
              </a:rPr>
              <a:t>Le pays dépose </a:t>
            </a:r>
            <a:r>
              <a:rPr lang="fr-FR" sz="2800" b="1" dirty="0">
                <a:solidFill>
                  <a:schemeClr val="accent6"/>
                </a:solidFill>
              </a:rPr>
              <a:t>plus de 200 000 brevets par an</a:t>
            </a:r>
            <a:r>
              <a:rPr lang="fr-FR" sz="2800" dirty="0">
                <a:solidFill>
                  <a:schemeClr val="accent6"/>
                </a:solidFill>
              </a:rPr>
              <a:t> – plus que toute l’Afrique et l’Amérique latine réunies</a:t>
            </a:r>
            <a:endParaRPr lang="en-US" sz="2800" dirty="0">
              <a:solidFill>
                <a:schemeClr val="accent6"/>
              </a:solidFill>
            </a:endParaRPr>
          </a:p>
          <a:p>
            <a:r>
              <a:rPr lang="en-US" sz="2800" dirty="0">
                <a:solidFill>
                  <a:schemeClr val="accent6"/>
                </a:solidFill>
              </a:rPr>
              <a:t>5ème </a:t>
            </a:r>
            <a:r>
              <a:rPr lang="en-US" sz="2800" dirty="0" err="1">
                <a:solidFill>
                  <a:schemeClr val="accent6"/>
                </a:solidFill>
              </a:rPr>
              <a:t>déposant</a:t>
            </a:r>
            <a:r>
              <a:rPr lang="en-US" sz="2800" dirty="0">
                <a:solidFill>
                  <a:schemeClr val="accent6"/>
                </a:solidFill>
              </a:rPr>
              <a:t> </a:t>
            </a:r>
            <a:r>
              <a:rPr lang="en-US" sz="2800" dirty="0" err="1">
                <a:solidFill>
                  <a:schemeClr val="accent6"/>
                </a:solidFill>
              </a:rPr>
              <a:t>mondial</a:t>
            </a:r>
            <a:r>
              <a:rPr lang="en-US" sz="2800" dirty="0">
                <a:solidFill>
                  <a:schemeClr val="accent6"/>
                </a:solidFill>
              </a:rPr>
              <a:t> de brevets</a:t>
            </a:r>
          </a:p>
          <a:p>
            <a:r>
              <a:rPr lang="fr-FR" sz="2800" dirty="0">
                <a:solidFill>
                  <a:schemeClr val="accent6"/>
                </a:solidFill>
              </a:rPr>
              <a:t>Et voici le secret que peu de pays africains connaissent : </a:t>
            </a:r>
            <a:r>
              <a:rPr lang="fr-FR" sz="2800" b="1" dirty="0">
                <a:solidFill>
                  <a:schemeClr val="accent6"/>
                </a:solidFill>
              </a:rPr>
              <a:t>70% de leur recherche et développement dans les années 1970-1990 était basée sur l’analyse de brevets existants accessibles gratuitement</a:t>
            </a:r>
            <a:endParaRPr lang="en-US" sz="2800" dirty="0">
              <a:solidFill>
                <a:schemeClr val="accent6"/>
              </a:solidFill>
            </a:endParaRPr>
          </a:p>
          <a:p>
            <a:pPr marL="0" indent="0">
              <a:buNone/>
            </a:pPr>
            <a:endParaRPr lang="en-US" dirty="0"/>
          </a:p>
        </p:txBody>
      </p:sp>
    </p:spTree>
    <p:extLst>
      <p:ext uri="{BB962C8B-B14F-4D97-AF65-F5344CB8AC3E}">
        <p14:creationId xmlns:p14="http://schemas.microsoft.com/office/powerpoint/2010/main" val="2539480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65408-9A14-BF34-67B4-86D98E3C2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CBB39C-0B06-5165-6A5E-67F66E7B87AD}"/>
              </a:ext>
            </a:extLst>
          </p:cNvPr>
          <p:cNvSpPr>
            <a:spLocks noGrp="1"/>
          </p:cNvSpPr>
          <p:nvPr>
            <p:ph type="title"/>
          </p:nvPr>
        </p:nvSpPr>
        <p:spPr>
          <a:xfrm>
            <a:off x="0" y="1"/>
            <a:ext cx="9108504" cy="548680"/>
          </a:xfrm>
        </p:spPr>
        <p:txBody>
          <a:bodyPr/>
          <a:lstStyle/>
          <a:p>
            <a:br>
              <a:rPr lang="en-US" dirty="0">
                <a:solidFill>
                  <a:schemeClr val="accent6"/>
                </a:solidFill>
              </a:rPr>
            </a:br>
            <a:r>
              <a:rPr lang="en-US" sz="3200" dirty="0">
                <a:solidFill>
                  <a:schemeClr val="accent6"/>
                </a:solidFill>
              </a:rPr>
              <a:t>La </a:t>
            </a:r>
            <a:r>
              <a:rPr lang="en-US" sz="3200" dirty="0" err="1">
                <a:solidFill>
                  <a:schemeClr val="accent6"/>
                </a:solidFill>
              </a:rPr>
              <a:t>Corée</a:t>
            </a:r>
            <a:r>
              <a:rPr lang="en-US" sz="3200" dirty="0">
                <a:solidFill>
                  <a:schemeClr val="accent6"/>
                </a:solidFill>
              </a:rPr>
              <a:t> du Sud: Le </a:t>
            </a:r>
            <a:r>
              <a:rPr lang="en-US" sz="3200" dirty="0" err="1">
                <a:solidFill>
                  <a:schemeClr val="accent6"/>
                </a:solidFill>
              </a:rPr>
              <a:t>résultat</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55F26B75-82AA-7BA1-3BAA-16F06ADAE7E1}"/>
              </a:ext>
            </a:extLst>
          </p:cNvPr>
          <p:cNvSpPr>
            <a:spLocks noGrp="1"/>
          </p:cNvSpPr>
          <p:nvPr>
            <p:ph idx="1"/>
          </p:nvPr>
        </p:nvSpPr>
        <p:spPr>
          <a:xfrm>
            <a:off x="35496" y="620688"/>
            <a:ext cx="9108504" cy="6192688"/>
          </a:xfrm>
        </p:spPr>
        <p:txBody>
          <a:bodyPr/>
          <a:lstStyle/>
          <a:p>
            <a:pPr algn="just"/>
            <a:r>
              <a:rPr lang="fr-FR" sz="4000" dirty="0">
                <a:solidFill>
                  <a:schemeClr val="accent6"/>
                </a:solidFill>
              </a:rPr>
              <a:t>Le fondateur de Samsung, Dr. Kun-</a:t>
            </a:r>
            <a:r>
              <a:rPr lang="fr-FR" sz="4000" dirty="0" err="1">
                <a:solidFill>
                  <a:schemeClr val="accent6"/>
                </a:solidFill>
              </a:rPr>
              <a:t>Hee</a:t>
            </a:r>
            <a:r>
              <a:rPr lang="fr-FR" sz="4000" dirty="0">
                <a:solidFill>
                  <a:schemeClr val="accent6"/>
                </a:solidFill>
              </a:rPr>
              <a:t> Lee, l’a dit clairement : </a:t>
            </a:r>
            <a:r>
              <a:rPr lang="fr-FR" sz="4000" i="1" dirty="0">
                <a:solidFill>
                  <a:schemeClr val="accent6"/>
                </a:solidFill>
              </a:rPr>
              <a:t>« Nous n’avons pas réinventé la roue. Nous avons lu comment les autres l’avaient inventée, compris les principes techniques, identifié les faiblesses, puis créé une meilleure roue que nous avons brevetée »</a:t>
            </a:r>
            <a:endParaRPr lang="en-US" sz="4000" dirty="0">
              <a:solidFill>
                <a:schemeClr val="accent6"/>
              </a:solidFill>
            </a:endParaRPr>
          </a:p>
        </p:txBody>
      </p:sp>
    </p:spTree>
    <p:extLst>
      <p:ext uri="{BB962C8B-B14F-4D97-AF65-F5344CB8AC3E}">
        <p14:creationId xmlns:p14="http://schemas.microsoft.com/office/powerpoint/2010/main" val="1047156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51689-E70F-B448-2E4B-DEDC96FF1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C056AD-7FB3-98A9-F1B3-8851054BC323}"/>
              </a:ext>
            </a:extLst>
          </p:cNvPr>
          <p:cNvSpPr>
            <a:spLocks noGrp="1"/>
          </p:cNvSpPr>
          <p:nvPr>
            <p:ph type="title"/>
          </p:nvPr>
        </p:nvSpPr>
        <p:spPr>
          <a:xfrm>
            <a:off x="0" y="0"/>
            <a:ext cx="9108504" cy="731837"/>
          </a:xfrm>
        </p:spPr>
        <p:txBody>
          <a:bodyPr/>
          <a:lstStyle/>
          <a:p>
            <a:br>
              <a:rPr lang="en-US" dirty="0">
                <a:solidFill>
                  <a:schemeClr val="accent6"/>
                </a:solidFill>
              </a:rPr>
            </a:br>
            <a:r>
              <a:rPr lang="en-US" dirty="0">
                <a:solidFill>
                  <a:schemeClr val="accent6"/>
                </a:solidFill>
              </a:rPr>
              <a:t>Singapour: De </a:t>
            </a:r>
            <a:r>
              <a:rPr lang="en-US" dirty="0" err="1">
                <a:solidFill>
                  <a:schemeClr val="accent6"/>
                </a:solidFill>
              </a:rPr>
              <a:t>l’expulsion</a:t>
            </a:r>
            <a:r>
              <a:rPr lang="en-US" dirty="0">
                <a:solidFill>
                  <a:schemeClr val="accent6"/>
                </a:solidFill>
              </a:rPr>
              <a:t> à la </a:t>
            </a:r>
            <a:r>
              <a:rPr lang="en-US" dirty="0" err="1">
                <a:solidFill>
                  <a:schemeClr val="accent6"/>
                </a:solidFill>
              </a:rPr>
              <a:t>prospérité</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9B107246-6A11-0E3A-2C83-824A785248C6}"/>
              </a:ext>
            </a:extLst>
          </p:cNvPr>
          <p:cNvSpPr>
            <a:spLocks noGrp="1"/>
          </p:cNvSpPr>
          <p:nvPr>
            <p:ph idx="1"/>
          </p:nvPr>
        </p:nvSpPr>
        <p:spPr>
          <a:xfrm>
            <a:off x="35496" y="908720"/>
            <a:ext cx="9073008" cy="5616624"/>
          </a:xfrm>
        </p:spPr>
        <p:txBody>
          <a:bodyPr/>
          <a:lstStyle/>
          <a:p>
            <a:r>
              <a:rPr lang="fr-FR" sz="3200" b="1" dirty="0">
                <a:solidFill>
                  <a:schemeClr val="accent6"/>
                </a:solidFill>
              </a:rPr>
              <a:t>1965: </a:t>
            </a:r>
            <a:r>
              <a:rPr lang="fr-FR" sz="3200" dirty="0">
                <a:solidFill>
                  <a:schemeClr val="accent6"/>
                </a:solidFill>
              </a:rPr>
              <a:t>Singapour est expulsé de la Malaisie </a:t>
            </a:r>
          </a:p>
          <a:p>
            <a:r>
              <a:rPr lang="fr-FR" sz="3200" dirty="0">
                <a:solidFill>
                  <a:schemeClr val="accent6"/>
                </a:solidFill>
              </a:rPr>
              <a:t>C’est une île minuscule</a:t>
            </a:r>
          </a:p>
          <a:p>
            <a:r>
              <a:rPr lang="fr-FR" sz="3200" dirty="0">
                <a:solidFill>
                  <a:schemeClr val="accent6"/>
                </a:solidFill>
              </a:rPr>
              <a:t>Pas de ressources naturelles </a:t>
            </a:r>
          </a:p>
          <a:p>
            <a:r>
              <a:rPr lang="fr-FR" sz="3200" dirty="0">
                <a:solidFill>
                  <a:schemeClr val="accent6"/>
                </a:solidFill>
              </a:rPr>
              <a:t>Pas d’arrière-pays agricole </a:t>
            </a:r>
          </a:p>
          <a:p>
            <a:r>
              <a:rPr lang="fr-FR" sz="3200" dirty="0">
                <a:solidFill>
                  <a:schemeClr val="accent6"/>
                </a:solidFill>
              </a:rPr>
              <a:t>Pas de technologies </a:t>
            </a:r>
          </a:p>
          <a:p>
            <a:r>
              <a:rPr lang="fr-FR" sz="3200" dirty="0">
                <a:solidFill>
                  <a:schemeClr val="accent6"/>
                </a:solidFill>
              </a:rPr>
              <a:t>Même l’eau potable doit être importée de Malaisie</a:t>
            </a:r>
          </a:p>
          <a:p>
            <a:r>
              <a:rPr lang="fr-FR" sz="3200" dirty="0">
                <a:solidFill>
                  <a:schemeClr val="accent6"/>
                </a:solidFill>
              </a:rPr>
              <a:t>Le Premier ministre Lee </a:t>
            </a:r>
            <a:r>
              <a:rPr lang="fr-FR" sz="3200" dirty="0" err="1">
                <a:solidFill>
                  <a:schemeClr val="accent6"/>
                </a:solidFill>
              </a:rPr>
              <a:t>Kuan</a:t>
            </a:r>
            <a:r>
              <a:rPr lang="fr-FR" sz="3200" dirty="0">
                <a:solidFill>
                  <a:schemeClr val="accent6"/>
                </a:solidFill>
              </a:rPr>
              <a:t> </a:t>
            </a:r>
            <a:r>
              <a:rPr lang="fr-FR" sz="3200" dirty="0" err="1">
                <a:solidFill>
                  <a:schemeClr val="accent6"/>
                </a:solidFill>
              </a:rPr>
              <a:t>Yew</a:t>
            </a:r>
            <a:r>
              <a:rPr lang="fr-FR" sz="3200" dirty="0">
                <a:solidFill>
                  <a:schemeClr val="accent6"/>
                </a:solidFill>
              </a:rPr>
              <a:t> pleure à la télévision nationale et le monde parie sur l’échec de cette petite nation</a:t>
            </a:r>
            <a:endParaRPr lang="en-US" sz="3200" dirty="0">
              <a:solidFill>
                <a:schemeClr val="accent6"/>
              </a:solidFill>
            </a:endParaRPr>
          </a:p>
          <a:p>
            <a:endParaRPr lang="en-US" sz="3200" dirty="0"/>
          </a:p>
        </p:txBody>
      </p:sp>
    </p:spTree>
    <p:extLst>
      <p:ext uri="{BB962C8B-B14F-4D97-AF65-F5344CB8AC3E}">
        <p14:creationId xmlns:p14="http://schemas.microsoft.com/office/powerpoint/2010/main" val="1509587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B06F-98E4-0432-DC70-A515774AB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0AFCC3-0C1B-4262-25F7-A4CFC3F2C4BC}"/>
              </a:ext>
            </a:extLst>
          </p:cNvPr>
          <p:cNvSpPr>
            <a:spLocks noGrp="1"/>
          </p:cNvSpPr>
          <p:nvPr>
            <p:ph type="title"/>
          </p:nvPr>
        </p:nvSpPr>
        <p:spPr>
          <a:xfrm>
            <a:off x="0" y="1"/>
            <a:ext cx="9108504" cy="548680"/>
          </a:xfrm>
        </p:spPr>
        <p:txBody>
          <a:bodyPr/>
          <a:lstStyle/>
          <a:p>
            <a:br>
              <a:rPr lang="en-US" dirty="0">
                <a:solidFill>
                  <a:schemeClr val="accent6"/>
                </a:solidFill>
              </a:rPr>
            </a:br>
            <a:r>
              <a:rPr lang="en-US" dirty="0">
                <a:solidFill>
                  <a:schemeClr val="accent6"/>
                </a:solidFill>
              </a:rPr>
              <a:t>Singapour: </a:t>
            </a:r>
            <a:r>
              <a:rPr lang="en-US" dirty="0" err="1">
                <a:solidFill>
                  <a:schemeClr val="accent6"/>
                </a:solidFill>
              </a:rPr>
              <a:t>Qu’est-ce</a:t>
            </a:r>
            <a:r>
              <a:rPr lang="en-US" dirty="0">
                <a:solidFill>
                  <a:schemeClr val="accent6"/>
                </a:solidFill>
              </a:rPr>
              <a:t> qui </a:t>
            </a:r>
            <a:r>
              <a:rPr lang="en-US" dirty="0" err="1">
                <a:solidFill>
                  <a:schemeClr val="accent6"/>
                </a:solidFill>
              </a:rPr>
              <a:t>s’est</a:t>
            </a:r>
            <a:r>
              <a:rPr lang="en-US" dirty="0">
                <a:solidFill>
                  <a:schemeClr val="accent6"/>
                </a:solidFill>
              </a:rPr>
              <a:t> passé?</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E175C837-8FE1-A000-37A1-79AF83CC08C6}"/>
              </a:ext>
            </a:extLst>
          </p:cNvPr>
          <p:cNvSpPr>
            <a:spLocks noGrp="1"/>
          </p:cNvSpPr>
          <p:nvPr>
            <p:ph idx="1"/>
          </p:nvPr>
        </p:nvSpPr>
        <p:spPr>
          <a:xfrm>
            <a:off x="35496" y="764704"/>
            <a:ext cx="9073008" cy="6120680"/>
          </a:xfrm>
        </p:spPr>
        <p:txBody>
          <a:bodyPr/>
          <a:lstStyle/>
          <a:p>
            <a:pPr algn="just"/>
            <a:r>
              <a:rPr lang="fr-FR" sz="3200" dirty="0">
                <a:solidFill>
                  <a:schemeClr val="accent6"/>
                </a:solidFill>
              </a:rPr>
              <a:t>Ils créent une </a:t>
            </a:r>
            <a:r>
              <a:rPr lang="fr-FR" sz="3200" b="1" dirty="0">
                <a:solidFill>
                  <a:schemeClr val="accent6"/>
                </a:solidFill>
              </a:rPr>
              <a:t>stratégie nationale d’accès et d’exploitation de l’information brevets</a:t>
            </a:r>
            <a:r>
              <a:rPr lang="fr-FR" sz="3200" dirty="0">
                <a:solidFill>
                  <a:schemeClr val="accent6"/>
                </a:solidFill>
              </a:rPr>
              <a:t> </a:t>
            </a:r>
          </a:p>
          <a:p>
            <a:pPr algn="just"/>
            <a:r>
              <a:rPr lang="fr-FR" sz="3200" dirty="0">
                <a:solidFill>
                  <a:schemeClr val="accent6"/>
                </a:solidFill>
              </a:rPr>
              <a:t>Ils forment des « patent scouts » – des éclaireurs de brevets – qui analysent </a:t>
            </a:r>
            <a:r>
              <a:rPr lang="fr-FR" sz="3200" b="1" dirty="0">
                <a:solidFill>
                  <a:schemeClr val="accent6"/>
                </a:solidFill>
              </a:rPr>
              <a:t>jour et nuit </a:t>
            </a:r>
            <a:r>
              <a:rPr lang="fr-FR" sz="3200" dirty="0">
                <a:solidFill>
                  <a:schemeClr val="accent6"/>
                </a:solidFill>
              </a:rPr>
              <a:t>les tendances technologiques mondiales pour identifier les niches où Singapour peut se positionner</a:t>
            </a:r>
            <a:endParaRPr lang="en-US" sz="3200" dirty="0">
              <a:solidFill>
                <a:schemeClr val="accent6"/>
              </a:solidFill>
            </a:endParaRPr>
          </a:p>
          <a:p>
            <a:pPr algn="just"/>
            <a:r>
              <a:rPr lang="fr-FR" sz="3200" dirty="0">
                <a:solidFill>
                  <a:schemeClr val="accent6"/>
                </a:solidFill>
              </a:rPr>
              <a:t>Ils se posent la question : « Dans quels domaines les brevets ont-ils expiré ? Quels sont les domaines où les technologies sont sous-exploitées ? Où pouvons-nous apporter une valeur ajoutée ? »</a:t>
            </a:r>
            <a:endParaRPr lang="en-US" sz="3200" dirty="0">
              <a:solidFill>
                <a:schemeClr val="accent6"/>
              </a:solidFill>
            </a:endParaRPr>
          </a:p>
          <a:p>
            <a:pPr marL="0" indent="0">
              <a:buNone/>
            </a:pPr>
            <a:endParaRPr lang="en-US" sz="3200" dirty="0"/>
          </a:p>
        </p:txBody>
      </p:sp>
    </p:spTree>
    <p:extLst>
      <p:ext uri="{BB962C8B-B14F-4D97-AF65-F5344CB8AC3E}">
        <p14:creationId xmlns:p14="http://schemas.microsoft.com/office/powerpoint/2010/main" val="73286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DE75551F-6630-A0B3-E87E-7626A3545E1E}"/>
              </a:ext>
            </a:extLst>
          </p:cNvPr>
          <p:cNvSpPr txBox="1">
            <a:spLocks noChangeArrowheads="1"/>
          </p:cNvSpPr>
          <p:nvPr/>
        </p:nvSpPr>
        <p:spPr bwMode="auto">
          <a:xfrm>
            <a:off x="0" y="44451"/>
            <a:ext cx="9144000" cy="1008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pt-BR" altLang="en-US" sz="4000" dirty="0">
                <a:solidFill>
                  <a:srgbClr val="002060"/>
                </a:solidFill>
              </a:rPr>
              <a:t>Les Trois Dimensions de la Propriété Intellectuelle </a:t>
            </a:r>
            <a:endParaRPr lang="en-US" altLang="en-US" sz="4000" dirty="0">
              <a:solidFill>
                <a:srgbClr val="002060"/>
              </a:solidFill>
            </a:endParaRPr>
          </a:p>
        </p:txBody>
      </p:sp>
      <p:sp>
        <p:nvSpPr>
          <p:cNvPr id="12291" name="Text Box 2">
            <a:extLst>
              <a:ext uri="{FF2B5EF4-FFF2-40B4-BE49-F238E27FC236}">
                <a16:creationId xmlns:a16="http://schemas.microsoft.com/office/drawing/2014/main" id="{ACBC9161-741F-BDF3-710C-A4E826939A2E}"/>
              </a:ext>
            </a:extLst>
          </p:cNvPr>
          <p:cNvSpPr txBox="1">
            <a:spLocks noChangeArrowheads="1"/>
          </p:cNvSpPr>
          <p:nvPr/>
        </p:nvSpPr>
        <p:spPr bwMode="auto">
          <a:xfrm>
            <a:off x="34925" y="1123950"/>
            <a:ext cx="9074150" cy="561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9pPr>
          </a:lstStyle>
          <a:p>
            <a:pPr algn="just">
              <a:spcBef>
                <a:spcPts val="600"/>
              </a:spcBef>
              <a:buClr>
                <a:srgbClr val="00408C"/>
              </a:buClr>
              <a:buFontTx/>
              <a:buNone/>
            </a:pPr>
            <a:endParaRPr lang="en-US" altLang="en-US" i="1">
              <a:solidFill>
                <a:srgbClr val="00408C"/>
              </a:solidFill>
            </a:endParaRPr>
          </a:p>
        </p:txBody>
      </p:sp>
      <p:pic>
        <p:nvPicPr>
          <p:cNvPr id="12292" name="Picture 2" descr="774e8044-3a16-4b4a-8e0e-640e129da9ad@FRAP264">
            <a:extLst>
              <a:ext uri="{FF2B5EF4-FFF2-40B4-BE49-F238E27FC236}">
                <a16:creationId xmlns:a16="http://schemas.microsoft.com/office/drawing/2014/main" id="{F0E8E579-BC7E-56CF-AB3B-9B1EC5E3B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412875"/>
            <a:ext cx="66976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3C165-201D-565F-B6A4-6D629B9D9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09FF0-801E-0973-02AD-9CE6170C8294}"/>
              </a:ext>
            </a:extLst>
          </p:cNvPr>
          <p:cNvSpPr>
            <a:spLocks noGrp="1"/>
          </p:cNvSpPr>
          <p:nvPr>
            <p:ph type="title"/>
          </p:nvPr>
        </p:nvSpPr>
        <p:spPr>
          <a:xfrm>
            <a:off x="0" y="1"/>
            <a:ext cx="9108504" cy="548680"/>
          </a:xfrm>
        </p:spPr>
        <p:txBody>
          <a:bodyPr/>
          <a:lstStyle/>
          <a:p>
            <a:br>
              <a:rPr lang="en-US" dirty="0">
                <a:solidFill>
                  <a:schemeClr val="accent6"/>
                </a:solidFill>
              </a:rPr>
            </a:br>
            <a:r>
              <a:rPr lang="en-US" dirty="0">
                <a:solidFill>
                  <a:schemeClr val="accent6"/>
                </a:solidFill>
              </a:rPr>
              <a:t>Singapour: </a:t>
            </a:r>
            <a:r>
              <a:rPr lang="en-US" dirty="0" err="1">
                <a:solidFill>
                  <a:schemeClr val="accent6"/>
                </a:solidFill>
              </a:rPr>
              <a:t>Résultat</a:t>
            </a:r>
            <a:r>
              <a:rPr lang="en-US" dirty="0">
                <a:solidFill>
                  <a:schemeClr val="accent6"/>
                </a:solidFill>
              </a:rPr>
              <a:t> </a:t>
            </a:r>
            <a:r>
              <a:rPr lang="en-US" dirty="0" err="1">
                <a:solidFill>
                  <a:schemeClr val="accent6"/>
                </a:solidFill>
              </a:rPr>
              <a:t>stupéfiant</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7CE79AC8-41A1-4D40-4181-F9D3CEBFCE5E}"/>
              </a:ext>
            </a:extLst>
          </p:cNvPr>
          <p:cNvSpPr>
            <a:spLocks noGrp="1"/>
          </p:cNvSpPr>
          <p:nvPr>
            <p:ph idx="1"/>
          </p:nvPr>
        </p:nvSpPr>
        <p:spPr>
          <a:xfrm>
            <a:off x="35496" y="764704"/>
            <a:ext cx="9073008" cy="6120680"/>
          </a:xfrm>
        </p:spPr>
        <p:txBody>
          <a:bodyPr/>
          <a:lstStyle/>
          <a:p>
            <a:pPr algn="just"/>
            <a:r>
              <a:rPr lang="en-US" dirty="0" err="1">
                <a:solidFill>
                  <a:schemeClr val="accent6"/>
                </a:solidFill>
              </a:rPr>
              <a:t>Aujourd’hui</a:t>
            </a:r>
            <a:r>
              <a:rPr lang="en-US" dirty="0">
                <a:solidFill>
                  <a:schemeClr val="accent6"/>
                </a:solidFill>
              </a:rPr>
              <a:t>, </a:t>
            </a:r>
            <a:r>
              <a:rPr lang="en-US" dirty="0" err="1">
                <a:solidFill>
                  <a:schemeClr val="accent6"/>
                </a:solidFill>
              </a:rPr>
              <a:t>moins</a:t>
            </a:r>
            <a:r>
              <a:rPr lang="en-US" dirty="0">
                <a:solidFill>
                  <a:schemeClr val="accent6"/>
                </a:solidFill>
              </a:rPr>
              <a:t> de 60 </a:t>
            </a:r>
            <a:r>
              <a:rPr lang="en-US" dirty="0" err="1">
                <a:solidFill>
                  <a:schemeClr val="accent6"/>
                </a:solidFill>
              </a:rPr>
              <a:t>ans</a:t>
            </a:r>
            <a:r>
              <a:rPr lang="en-US" dirty="0">
                <a:solidFill>
                  <a:schemeClr val="accent6"/>
                </a:solidFill>
              </a:rPr>
              <a:t> plus tard:</a:t>
            </a:r>
          </a:p>
          <a:p>
            <a:pPr lvl="0" algn="just"/>
            <a:r>
              <a:rPr lang="fr-FR" dirty="0">
                <a:solidFill>
                  <a:schemeClr val="accent6"/>
                </a:solidFill>
              </a:rPr>
              <a:t>Singapour a le </a:t>
            </a:r>
            <a:r>
              <a:rPr lang="fr-FR" b="1" dirty="0">
                <a:solidFill>
                  <a:schemeClr val="accent6"/>
                </a:solidFill>
              </a:rPr>
              <a:t>3ème PIB par habitant au monde</a:t>
            </a:r>
            <a:r>
              <a:rPr lang="fr-FR" dirty="0">
                <a:solidFill>
                  <a:schemeClr val="accent6"/>
                </a:solidFill>
              </a:rPr>
              <a:t> : 72 000 dollars</a:t>
            </a:r>
            <a:endParaRPr lang="en-US" dirty="0">
              <a:solidFill>
                <a:schemeClr val="accent6"/>
              </a:solidFill>
            </a:endParaRPr>
          </a:p>
          <a:p>
            <a:pPr lvl="0" algn="just"/>
            <a:r>
              <a:rPr lang="fr-FR" dirty="0">
                <a:solidFill>
                  <a:schemeClr val="accent6"/>
                </a:solidFill>
              </a:rPr>
              <a:t>C’est devenu </a:t>
            </a:r>
            <a:r>
              <a:rPr lang="fr-FR" b="1" dirty="0">
                <a:solidFill>
                  <a:schemeClr val="accent6"/>
                </a:solidFill>
              </a:rPr>
              <a:t>un hub mondial de biotechnologie</a:t>
            </a:r>
            <a:r>
              <a:rPr lang="fr-FR" dirty="0">
                <a:solidFill>
                  <a:schemeClr val="accent6"/>
                </a:solidFill>
              </a:rPr>
              <a:t>, de </a:t>
            </a:r>
            <a:r>
              <a:rPr lang="fr-FR" b="1" dirty="0">
                <a:solidFill>
                  <a:schemeClr val="accent6"/>
                </a:solidFill>
              </a:rPr>
              <a:t>semi-conducteurs et de technologies vertes</a:t>
            </a:r>
            <a:endParaRPr lang="en-US" b="1" dirty="0">
              <a:solidFill>
                <a:schemeClr val="accent6"/>
              </a:solidFill>
            </a:endParaRPr>
          </a:p>
          <a:p>
            <a:pPr lvl="0" algn="just"/>
            <a:r>
              <a:rPr lang="fr-FR" dirty="0">
                <a:solidFill>
                  <a:schemeClr val="accent6"/>
                </a:solidFill>
              </a:rPr>
              <a:t>Port le plus efficace au monde (grâce à des technologies brevetées adaptées)</a:t>
            </a:r>
            <a:endParaRPr lang="en-US" dirty="0">
              <a:solidFill>
                <a:schemeClr val="accent6"/>
              </a:solidFill>
            </a:endParaRPr>
          </a:p>
          <a:p>
            <a:pPr lvl="0" algn="just"/>
            <a:r>
              <a:rPr lang="fr-FR" dirty="0">
                <a:solidFill>
                  <a:schemeClr val="accent6"/>
                </a:solidFill>
              </a:rPr>
              <a:t>Hub de raffinage pétrochimique (sans une goutte de pétrole !)</a:t>
            </a:r>
            <a:endParaRPr lang="en-US" dirty="0">
              <a:solidFill>
                <a:schemeClr val="accent6"/>
              </a:solidFill>
            </a:endParaRPr>
          </a:p>
          <a:p>
            <a:pPr algn="just"/>
            <a:r>
              <a:rPr lang="fr-FR" b="1" dirty="0">
                <a:solidFill>
                  <a:schemeClr val="accent6"/>
                </a:solidFill>
              </a:rPr>
              <a:t>Leur secret ?</a:t>
            </a:r>
            <a:r>
              <a:rPr lang="fr-FR" dirty="0">
                <a:solidFill>
                  <a:schemeClr val="accent6"/>
                </a:solidFill>
              </a:rPr>
              <a:t> 50% de leurs innovations actuelles proviennent de recherches basées sur l’analyse de brevets existants accessibles gratuitement via les bases de données mondiales dont PATENTSCOPE de l’OMPI</a:t>
            </a:r>
          </a:p>
          <a:p>
            <a:pPr algn="just"/>
            <a:r>
              <a:rPr lang="fr-FR" dirty="0">
                <a:solidFill>
                  <a:schemeClr val="accent6"/>
                </a:solidFill>
              </a:rPr>
              <a:t>Depuis 2020, c’est un ressortissant de ce petit pays qui est le Directeur Général de l’OMPI</a:t>
            </a:r>
            <a:endParaRPr lang="en-US" dirty="0">
              <a:solidFill>
                <a:schemeClr val="accent6"/>
              </a:solidFill>
            </a:endParaRPr>
          </a:p>
          <a:p>
            <a:pPr algn="just"/>
            <a:endParaRPr lang="en-US" sz="3200" dirty="0"/>
          </a:p>
        </p:txBody>
      </p:sp>
    </p:spTree>
    <p:extLst>
      <p:ext uri="{BB962C8B-B14F-4D97-AF65-F5344CB8AC3E}">
        <p14:creationId xmlns:p14="http://schemas.microsoft.com/office/powerpoint/2010/main" val="10104029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9EB98-A34A-EBC1-4706-A855B9F52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EB0F11-E2AA-DDD0-B593-5BC464C34834}"/>
              </a:ext>
            </a:extLst>
          </p:cNvPr>
          <p:cNvSpPr>
            <a:spLocks noGrp="1"/>
          </p:cNvSpPr>
          <p:nvPr>
            <p:ph type="title"/>
          </p:nvPr>
        </p:nvSpPr>
        <p:spPr>
          <a:xfrm>
            <a:off x="0" y="1"/>
            <a:ext cx="9108504" cy="548680"/>
          </a:xfrm>
        </p:spPr>
        <p:txBody>
          <a:bodyPr/>
          <a:lstStyle/>
          <a:p>
            <a:br>
              <a:rPr lang="en-US" dirty="0">
                <a:solidFill>
                  <a:schemeClr val="accent6"/>
                </a:solidFill>
              </a:rPr>
            </a:br>
            <a:r>
              <a:rPr lang="en-US" dirty="0">
                <a:solidFill>
                  <a:schemeClr val="accent6"/>
                </a:solidFill>
              </a:rPr>
              <a:t>La Chine: </a:t>
            </a:r>
            <a:r>
              <a:rPr lang="en-US" dirty="0" err="1">
                <a:solidFill>
                  <a:schemeClr val="accent6"/>
                </a:solidFill>
              </a:rPr>
              <a:t>L’Ascension</a:t>
            </a:r>
            <a:r>
              <a:rPr lang="en-US" dirty="0">
                <a:solidFill>
                  <a:schemeClr val="accent6"/>
                </a:solidFill>
              </a:rPr>
              <a:t> du siècle</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86897773-5126-AF1B-49DD-5576303C8613}"/>
              </a:ext>
            </a:extLst>
          </p:cNvPr>
          <p:cNvSpPr>
            <a:spLocks noGrp="1"/>
          </p:cNvSpPr>
          <p:nvPr>
            <p:ph idx="1"/>
          </p:nvPr>
        </p:nvSpPr>
        <p:spPr>
          <a:xfrm>
            <a:off x="35496" y="764704"/>
            <a:ext cx="9073008" cy="6120680"/>
          </a:xfrm>
        </p:spPr>
        <p:txBody>
          <a:bodyPr/>
          <a:lstStyle/>
          <a:p>
            <a:pPr algn="just"/>
            <a:r>
              <a:rPr lang="fr-FR" sz="4000" dirty="0">
                <a:solidFill>
                  <a:schemeClr val="accent6"/>
                </a:solidFill>
              </a:rPr>
              <a:t>1985: La Chine sort de décennies d’isolement et de la Révolution Culturelle </a:t>
            </a:r>
          </a:p>
          <a:p>
            <a:pPr marL="0" indent="0" algn="just">
              <a:buNone/>
            </a:pPr>
            <a:endParaRPr lang="fr-FR" sz="4000" dirty="0">
              <a:solidFill>
                <a:schemeClr val="accent6"/>
              </a:solidFill>
            </a:endParaRPr>
          </a:p>
          <a:p>
            <a:pPr algn="just"/>
            <a:r>
              <a:rPr lang="fr-FR" sz="4000" dirty="0">
                <a:solidFill>
                  <a:schemeClr val="accent6"/>
                </a:solidFill>
              </a:rPr>
              <a:t>Elle est technologiquement très en retard</a:t>
            </a:r>
          </a:p>
          <a:p>
            <a:pPr marL="0" indent="0" algn="just">
              <a:buNone/>
            </a:pPr>
            <a:endParaRPr lang="fr-FR" sz="4000" dirty="0">
              <a:solidFill>
                <a:schemeClr val="accent6"/>
              </a:solidFill>
            </a:endParaRPr>
          </a:p>
          <a:p>
            <a:pPr algn="just"/>
            <a:r>
              <a:rPr lang="fr-FR" sz="4000" dirty="0">
                <a:solidFill>
                  <a:schemeClr val="accent6"/>
                </a:solidFill>
              </a:rPr>
              <a:t>Elle produit 0.3 brevet par million d’habitants – presque rien</a:t>
            </a:r>
            <a:endParaRPr lang="en-US" sz="4000" dirty="0">
              <a:solidFill>
                <a:schemeClr val="accent6"/>
              </a:solidFill>
            </a:endParaRPr>
          </a:p>
        </p:txBody>
      </p:sp>
    </p:spTree>
    <p:extLst>
      <p:ext uri="{BB962C8B-B14F-4D97-AF65-F5344CB8AC3E}">
        <p14:creationId xmlns:p14="http://schemas.microsoft.com/office/powerpoint/2010/main" val="824455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81F76-B588-6A5E-5999-46878D129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E272D-A737-E408-06A3-4F0E855B2ABB}"/>
              </a:ext>
            </a:extLst>
          </p:cNvPr>
          <p:cNvSpPr>
            <a:spLocks noGrp="1"/>
          </p:cNvSpPr>
          <p:nvPr>
            <p:ph type="title"/>
          </p:nvPr>
        </p:nvSpPr>
        <p:spPr>
          <a:xfrm>
            <a:off x="0" y="1"/>
            <a:ext cx="9108504" cy="548680"/>
          </a:xfrm>
        </p:spPr>
        <p:txBody>
          <a:bodyPr/>
          <a:lstStyle/>
          <a:p>
            <a:br>
              <a:rPr lang="en-US" dirty="0">
                <a:solidFill>
                  <a:schemeClr val="accent6"/>
                </a:solidFill>
              </a:rPr>
            </a:br>
            <a:r>
              <a:rPr lang="en-US" dirty="0">
                <a:solidFill>
                  <a:schemeClr val="accent6"/>
                </a:solidFill>
              </a:rPr>
              <a:t>La Chine: Quelle est la </a:t>
            </a:r>
            <a:r>
              <a:rPr lang="en-US" dirty="0" err="1">
                <a:solidFill>
                  <a:schemeClr val="accent6"/>
                </a:solidFill>
              </a:rPr>
              <a:t>stratégie</a:t>
            </a:r>
            <a:r>
              <a:rPr lang="en-US" dirty="0">
                <a:solidFill>
                  <a:schemeClr val="accent6"/>
                </a:solidFill>
              </a:rPr>
              <a:t> </a:t>
            </a:r>
            <a:r>
              <a:rPr lang="en-US" dirty="0" err="1">
                <a:solidFill>
                  <a:schemeClr val="accent6"/>
                </a:solidFill>
              </a:rPr>
              <a:t>nationale</a:t>
            </a:r>
            <a:r>
              <a:rPr lang="en-US" dirty="0">
                <a:solidFill>
                  <a:schemeClr val="accent6"/>
                </a:solidFill>
              </a:rPr>
              <a:t>?</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F13A87A4-BA3D-DF5D-759A-99FC4BDF9D8B}"/>
              </a:ext>
            </a:extLst>
          </p:cNvPr>
          <p:cNvSpPr>
            <a:spLocks noGrp="1"/>
          </p:cNvSpPr>
          <p:nvPr>
            <p:ph idx="1"/>
          </p:nvPr>
        </p:nvSpPr>
        <p:spPr>
          <a:xfrm>
            <a:off x="35496" y="620688"/>
            <a:ext cx="9073008" cy="6264696"/>
          </a:xfrm>
        </p:spPr>
        <p:txBody>
          <a:bodyPr/>
          <a:lstStyle/>
          <a:p>
            <a:pPr algn="just"/>
            <a:r>
              <a:rPr lang="fr-FR" sz="3200" dirty="0">
                <a:solidFill>
                  <a:schemeClr val="accent6"/>
                </a:solidFill>
              </a:rPr>
              <a:t>Le gouvernement chinois lance le </a:t>
            </a:r>
            <a:r>
              <a:rPr lang="fr-FR" sz="3200" b="1" dirty="0">
                <a:solidFill>
                  <a:schemeClr val="accent6"/>
                </a:solidFill>
              </a:rPr>
              <a:t>Programme 863</a:t>
            </a:r>
            <a:r>
              <a:rPr lang="fr-FR" sz="3200" dirty="0">
                <a:solidFill>
                  <a:schemeClr val="accent6"/>
                </a:solidFill>
              </a:rPr>
              <a:t> : analyse systématique des brevets mondiaux dans 7 secteurs stratégiques (biotechnologie, espace, technologies de l’information, laser, automatisation, énergie, nouveaux matériaux)</a:t>
            </a:r>
          </a:p>
          <a:p>
            <a:pPr marL="0" indent="0" algn="just">
              <a:buNone/>
            </a:pPr>
            <a:endParaRPr lang="en-US" sz="800" dirty="0">
              <a:solidFill>
                <a:schemeClr val="accent6"/>
              </a:solidFill>
            </a:endParaRPr>
          </a:p>
          <a:p>
            <a:pPr algn="just"/>
            <a:r>
              <a:rPr lang="fr-FR" sz="3200" dirty="0">
                <a:solidFill>
                  <a:schemeClr val="accent6"/>
                </a:solidFill>
              </a:rPr>
              <a:t>Formation de </a:t>
            </a:r>
            <a:r>
              <a:rPr lang="fr-FR" sz="3200" b="1" dirty="0">
                <a:solidFill>
                  <a:schemeClr val="accent6"/>
                </a:solidFill>
              </a:rPr>
              <a:t>millions d’ingénieurs</a:t>
            </a:r>
            <a:r>
              <a:rPr lang="fr-FR" sz="3200" dirty="0">
                <a:solidFill>
                  <a:schemeClr val="accent6"/>
                </a:solidFill>
              </a:rPr>
              <a:t> à la recherche de brevets en profitant de l’accès gratuit aux bases de données mondiales dont PATENTSCOPE de l’OMPI</a:t>
            </a:r>
            <a:endParaRPr lang="fr-FR" sz="800" dirty="0">
              <a:solidFill>
                <a:schemeClr val="accent6"/>
              </a:solidFill>
            </a:endParaRPr>
          </a:p>
          <a:p>
            <a:pPr algn="just"/>
            <a:r>
              <a:rPr lang="fr-FR" sz="3200" dirty="0">
                <a:solidFill>
                  <a:schemeClr val="accent6"/>
                </a:solidFill>
              </a:rPr>
              <a:t>Obligation pour chaque projet de recherche de commencer par une analyse de brevets</a:t>
            </a:r>
          </a:p>
        </p:txBody>
      </p:sp>
    </p:spTree>
    <p:extLst>
      <p:ext uri="{BB962C8B-B14F-4D97-AF65-F5344CB8AC3E}">
        <p14:creationId xmlns:p14="http://schemas.microsoft.com/office/powerpoint/2010/main" val="646219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790C5-464A-49B0-A9EA-93EEB0B67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123D1-CA87-5F42-2ED0-B95B0622D901}"/>
              </a:ext>
            </a:extLst>
          </p:cNvPr>
          <p:cNvSpPr>
            <a:spLocks noGrp="1"/>
          </p:cNvSpPr>
          <p:nvPr>
            <p:ph type="title"/>
          </p:nvPr>
        </p:nvSpPr>
        <p:spPr>
          <a:xfrm>
            <a:off x="0" y="1"/>
            <a:ext cx="9108504" cy="332655"/>
          </a:xfrm>
        </p:spPr>
        <p:txBody>
          <a:bodyPr/>
          <a:lstStyle/>
          <a:p>
            <a:br>
              <a:rPr lang="en-US" dirty="0">
                <a:solidFill>
                  <a:schemeClr val="accent6"/>
                </a:solidFill>
              </a:rPr>
            </a:br>
            <a:r>
              <a:rPr lang="en-US" dirty="0">
                <a:solidFill>
                  <a:schemeClr val="accent6"/>
                </a:solidFill>
              </a:rPr>
              <a:t>La </a:t>
            </a:r>
            <a:r>
              <a:rPr lang="en-US" sz="3200" dirty="0">
                <a:solidFill>
                  <a:schemeClr val="accent6"/>
                </a:solidFill>
              </a:rPr>
              <a:t>Chine: </a:t>
            </a:r>
            <a:r>
              <a:rPr lang="en-US" sz="3200" dirty="0" err="1">
                <a:solidFill>
                  <a:schemeClr val="accent6"/>
                </a:solidFill>
              </a:rPr>
              <a:t>Résultat</a:t>
            </a:r>
            <a:r>
              <a:rPr lang="en-US" sz="3200" dirty="0">
                <a:solidFill>
                  <a:schemeClr val="accent6"/>
                </a:solidFill>
              </a:rPr>
              <a:t> </a:t>
            </a:r>
            <a:r>
              <a:rPr lang="en-US" sz="3200" dirty="0" err="1">
                <a:solidFill>
                  <a:schemeClr val="accent6"/>
                </a:solidFill>
              </a:rPr>
              <a:t>spectaculaire</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F464B8B3-DF62-69F1-9EDD-17CC45B75E6A}"/>
              </a:ext>
            </a:extLst>
          </p:cNvPr>
          <p:cNvSpPr>
            <a:spLocks noGrp="1"/>
          </p:cNvSpPr>
          <p:nvPr>
            <p:ph idx="1"/>
          </p:nvPr>
        </p:nvSpPr>
        <p:spPr>
          <a:xfrm>
            <a:off x="35496" y="476672"/>
            <a:ext cx="9073008" cy="6408712"/>
          </a:xfrm>
        </p:spPr>
        <p:txBody>
          <a:bodyPr/>
          <a:lstStyle/>
          <a:p>
            <a:pPr algn="just"/>
            <a:r>
              <a:rPr lang="fr-FR" sz="2800" dirty="0">
                <a:solidFill>
                  <a:schemeClr val="accent6"/>
                </a:solidFill>
              </a:rPr>
              <a:t>De 0.3 brevet par million d’habitants en 1985, la Chine est aujourd’hui le </a:t>
            </a:r>
            <a:r>
              <a:rPr lang="fr-FR" sz="2800" b="1" dirty="0">
                <a:solidFill>
                  <a:schemeClr val="accent6"/>
                </a:solidFill>
              </a:rPr>
              <a:t>premier déposant mondial de brevets</a:t>
            </a:r>
            <a:r>
              <a:rPr lang="fr-FR" sz="2800" dirty="0">
                <a:solidFill>
                  <a:schemeClr val="accent6"/>
                </a:solidFill>
              </a:rPr>
              <a:t> avec 1.6 million de brevets par an – plus que les États-Unis, le Japon et la Corée du Sud réunis ! (C’est depuis décembre 2010 que la Chine avait battu le record centenaire détenu par les Etats-Unis, l’Office Européen des Brevets (OEB) et le Japon)</a:t>
            </a:r>
            <a:endParaRPr lang="en-US" sz="2800" dirty="0">
              <a:solidFill>
                <a:schemeClr val="accent6"/>
              </a:solidFill>
            </a:endParaRPr>
          </a:p>
          <a:p>
            <a:pPr algn="just"/>
            <a:r>
              <a:rPr lang="fr-FR" sz="2800" dirty="0">
                <a:solidFill>
                  <a:schemeClr val="accent6"/>
                </a:solidFill>
              </a:rPr>
              <a:t>Huawei, une entreprise qui n’existait pas en 1987, dépose aujourd’hui à elle seule </a:t>
            </a:r>
            <a:r>
              <a:rPr lang="fr-FR" sz="2800" b="1" dirty="0">
                <a:solidFill>
                  <a:schemeClr val="accent6"/>
                </a:solidFill>
              </a:rPr>
              <a:t>7 000 brevets/an, donc plus</a:t>
            </a:r>
            <a:r>
              <a:rPr lang="fr-FR" sz="2800" dirty="0">
                <a:solidFill>
                  <a:schemeClr val="accent6"/>
                </a:solidFill>
              </a:rPr>
              <a:t> </a:t>
            </a:r>
            <a:r>
              <a:rPr lang="fr-FR" sz="2800" b="1" dirty="0">
                <a:solidFill>
                  <a:schemeClr val="accent6"/>
                </a:solidFill>
              </a:rPr>
              <a:t>que la plupart des pays africains</a:t>
            </a:r>
            <a:endParaRPr lang="en-US" sz="2800" b="1" dirty="0">
              <a:solidFill>
                <a:schemeClr val="accent6"/>
              </a:solidFill>
            </a:endParaRPr>
          </a:p>
          <a:p>
            <a:pPr algn="just"/>
            <a:r>
              <a:rPr lang="fr-FR" sz="2800" b="1" dirty="0">
                <a:solidFill>
                  <a:schemeClr val="accent6"/>
                </a:solidFill>
              </a:rPr>
              <a:t>85% des innovations chinoises des années 1990-2010</a:t>
            </a:r>
            <a:r>
              <a:rPr lang="fr-FR" sz="2800" dirty="0">
                <a:solidFill>
                  <a:schemeClr val="accent6"/>
                </a:solidFill>
              </a:rPr>
              <a:t> s’appuyaient sur l’analyse et l’amélioration de brevets étrangers expirés (DP) ou sous-exploités! </a:t>
            </a:r>
          </a:p>
        </p:txBody>
      </p:sp>
    </p:spTree>
    <p:extLst>
      <p:ext uri="{BB962C8B-B14F-4D97-AF65-F5344CB8AC3E}">
        <p14:creationId xmlns:p14="http://schemas.microsoft.com/office/powerpoint/2010/main" val="13741693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5E1D3-0C25-A244-016F-4125F66F0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E90FF-67EA-B928-28D9-EBAFEBA86A40}"/>
              </a:ext>
            </a:extLst>
          </p:cNvPr>
          <p:cNvSpPr>
            <a:spLocks noGrp="1"/>
          </p:cNvSpPr>
          <p:nvPr>
            <p:ph type="title"/>
          </p:nvPr>
        </p:nvSpPr>
        <p:spPr>
          <a:xfrm>
            <a:off x="0" y="1"/>
            <a:ext cx="9108504" cy="908719"/>
          </a:xfrm>
        </p:spPr>
        <p:txBody>
          <a:bodyPr/>
          <a:lstStyle/>
          <a:p>
            <a:br>
              <a:rPr lang="en-US" dirty="0">
                <a:solidFill>
                  <a:schemeClr val="accent6"/>
                </a:solidFill>
              </a:rPr>
            </a:br>
            <a:r>
              <a:rPr lang="en-US" dirty="0" err="1">
                <a:solidFill>
                  <a:schemeClr val="accent6"/>
                </a:solidFill>
              </a:rPr>
              <a:t>L’Inde</a:t>
            </a:r>
            <a:r>
              <a:rPr lang="en-US" dirty="0">
                <a:solidFill>
                  <a:schemeClr val="accent6"/>
                </a:solidFill>
              </a:rPr>
              <a:t>: Du </a:t>
            </a:r>
            <a:r>
              <a:rPr lang="en-US" dirty="0" err="1">
                <a:solidFill>
                  <a:schemeClr val="accent6"/>
                </a:solidFill>
              </a:rPr>
              <a:t>désastre</a:t>
            </a:r>
            <a:r>
              <a:rPr lang="en-US" dirty="0">
                <a:solidFill>
                  <a:schemeClr val="accent6"/>
                </a:solidFill>
              </a:rPr>
              <a:t> sanitaire à la </a:t>
            </a:r>
            <a:r>
              <a:rPr lang="en-US" dirty="0" err="1">
                <a:solidFill>
                  <a:schemeClr val="accent6"/>
                </a:solidFill>
              </a:rPr>
              <a:t>pharmacie</a:t>
            </a:r>
            <a:r>
              <a:rPr lang="en-US" dirty="0">
                <a:solidFill>
                  <a:schemeClr val="accent6"/>
                </a:solidFill>
              </a:rPr>
              <a:t> du monde</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B932DCFD-6538-C4FC-41DD-4B4FA09B7AF9}"/>
              </a:ext>
            </a:extLst>
          </p:cNvPr>
          <p:cNvSpPr>
            <a:spLocks noGrp="1"/>
          </p:cNvSpPr>
          <p:nvPr>
            <p:ph idx="1"/>
          </p:nvPr>
        </p:nvSpPr>
        <p:spPr>
          <a:xfrm>
            <a:off x="35496" y="1124744"/>
            <a:ext cx="9073008" cy="5760640"/>
          </a:xfrm>
        </p:spPr>
        <p:txBody>
          <a:bodyPr/>
          <a:lstStyle/>
          <a:p>
            <a:pPr algn="just"/>
            <a:r>
              <a:rPr lang="fr-FR" sz="3600" dirty="0">
                <a:solidFill>
                  <a:schemeClr val="accent6"/>
                </a:solidFill>
              </a:rPr>
              <a:t>1970: L’Inde importe 100% de ses médicaments</a:t>
            </a:r>
          </a:p>
          <a:p>
            <a:pPr marL="0" indent="0" algn="just">
              <a:buNone/>
            </a:pPr>
            <a:r>
              <a:rPr lang="fr-FR" sz="800" dirty="0">
                <a:solidFill>
                  <a:schemeClr val="accent6"/>
                </a:solidFill>
              </a:rPr>
              <a:t> </a:t>
            </a:r>
          </a:p>
          <a:p>
            <a:pPr algn="just"/>
            <a:r>
              <a:rPr lang="fr-FR" sz="3600" dirty="0">
                <a:solidFill>
                  <a:schemeClr val="accent6"/>
                </a:solidFill>
              </a:rPr>
              <a:t>Les multinationales pharmaceutiques occidentales fixent les prix, par exemple, un traitement contre le cancer coûte plus qu’une maison </a:t>
            </a:r>
          </a:p>
          <a:p>
            <a:pPr marL="0" indent="0" algn="just">
              <a:buNone/>
            </a:pPr>
            <a:endParaRPr lang="fr-FR" sz="800" dirty="0">
              <a:solidFill>
                <a:schemeClr val="accent6"/>
              </a:solidFill>
            </a:endParaRPr>
          </a:p>
          <a:p>
            <a:pPr algn="just"/>
            <a:r>
              <a:rPr lang="fr-FR" sz="3600" dirty="0">
                <a:solidFill>
                  <a:schemeClr val="accent6"/>
                </a:solidFill>
              </a:rPr>
              <a:t>Les médicaments contre le paludisme sont inabordables pour 90% de la population</a:t>
            </a:r>
            <a:endParaRPr lang="en-US" sz="3600" dirty="0"/>
          </a:p>
        </p:txBody>
      </p:sp>
    </p:spTree>
    <p:extLst>
      <p:ext uri="{BB962C8B-B14F-4D97-AF65-F5344CB8AC3E}">
        <p14:creationId xmlns:p14="http://schemas.microsoft.com/office/powerpoint/2010/main" val="3950355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570B8-B486-F1A2-A0EA-B2EDBE04A5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F38FC-F788-C69D-C0A7-F0804863F9DF}"/>
              </a:ext>
            </a:extLst>
          </p:cNvPr>
          <p:cNvSpPr>
            <a:spLocks noGrp="1"/>
          </p:cNvSpPr>
          <p:nvPr>
            <p:ph type="title"/>
          </p:nvPr>
        </p:nvSpPr>
        <p:spPr>
          <a:xfrm>
            <a:off x="0" y="1"/>
            <a:ext cx="9108504" cy="908719"/>
          </a:xfrm>
        </p:spPr>
        <p:txBody>
          <a:bodyPr/>
          <a:lstStyle/>
          <a:p>
            <a:br>
              <a:rPr lang="en-US" dirty="0">
                <a:solidFill>
                  <a:schemeClr val="accent6"/>
                </a:solidFill>
              </a:rPr>
            </a:br>
            <a:r>
              <a:rPr lang="en-US" dirty="0" err="1">
                <a:solidFill>
                  <a:schemeClr val="accent6"/>
                </a:solidFill>
              </a:rPr>
              <a:t>L’Inde</a:t>
            </a:r>
            <a:r>
              <a:rPr lang="en-US" dirty="0">
                <a:solidFill>
                  <a:schemeClr val="accent6"/>
                </a:solidFill>
              </a:rPr>
              <a:t>: </a:t>
            </a:r>
            <a:r>
              <a:rPr lang="en-US" dirty="0" err="1">
                <a:solidFill>
                  <a:schemeClr val="accent6"/>
                </a:solidFill>
              </a:rPr>
              <a:t>Que</a:t>
            </a:r>
            <a:r>
              <a:rPr lang="en-US" dirty="0">
                <a:solidFill>
                  <a:schemeClr val="accent6"/>
                </a:solidFill>
              </a:rPr>
              <a:t> fait </a:t>
            </a:r>
            <a:r>
              <a:rPr lang="en-US" dirty="0" err="1">
                <a:solidFill>
                  <a:schemeClr val="accent6"/>
                </a:solidFill>
              </a:rPr>
              <a:t>l’Inde</a:t>
            </a:r>
            <a:r>
              <a:rPr lang="en-US" dirty="0">
                <a:solidFill>
                  <a:schemeClr val="accent6"/>
                </a:solidFill>
              </a:rPr>
              <a:t>?</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1B09CB13-D331-1D54-BFF2-211D9931EE1D}"/>
              </a:ext>
            </a:extLst>
          </p:cNvPr>
          <p:cNvSpPr>
            <a:spLocks noGrp="1"/>
          </p:cNvSpPr>
          <p:nvPr>
            <p:ph idx="1"/>
          </p:nvPr>
        </p:nvSpPr>
        <p:spPr>
          <a:xfrm>
            <a:off x="35496" y="1124744"/>
            <a:ext cx="9073008" cy="5760640"/>
          </a:xfrm>
        </p:spPr>
        <p:txBody>
          <a:bodyPr/>
          <a:lstStyle/>
          <a:p>
            <a:pPr algn="just"/>
            <a:r>
              <a:rPr lang="fr-FR" sz="3200" dirty="0">
                <a:solidFill>
                  <a:schemeClr val="accent6"/>
                </a:solidFill>
              </a:rPr>
              <a:t>Elle forme massivement des chimistes à </a:t>
            </a:r>
            <a:r>
              <a:rPr lang="fr-FR" sz="3200" b="1" dirty="0">
                <a:solidFill>
                  <a:schemeClr val="accent6"/>
                </a:solidFill>
              </a:rPr>
              <a:t>analyser les brevets pharmaceutiques</a:t>
            </a:r>
            <a:r>
              <a:rPr lang="fr-FR" sz="3200" dirty="0">
                <a:solidFill>
                  <a:schemeClr val="accent6"/>
                </a:solidFill>
              </a:rPr>
              <a:t> pour développer des procédés alternatifs parfaitement légaux </a:t>
            </a:r>
          </a:p>
          <a:p>
            <a:pPr marL="0" indent="0" algn="just">
              <a:buNone/>
            </a:pPr>
            <a:endParaRPr lang="fr-FR" sz="800" dirty="0">
              <a:solidFill>
                <a:schemeClr val="accent6"/>
              </a:solidFill>
            </a:endParaRPr>
          </a:p>
          <a:p>
            <a:pPr algn="just"/>
            <a:r>
              <a:rPr lang="fr-FR" sz="3200" dirty="0">
                <a:solidFill>
                  <a:schemeClr val="accent6"/>
                </a:solidFill>
              </a:rPr>
              <a:t>Elle crée le </a:t>
            </a:r>
            <a:r>
              <a:rPr lang="fr-FR" sz="3200" b="1" dirty="0">
                <a:solidFill>
                  <a:schemeClr val="accent6"/>
                </a:solidFill>
              </a:rPr>
              <a:t>National Institute of Patent Information and Training</a:t>
            </a:r>
          </a:p>
          <a:p>
            <a:pPr marL="0" indent="0" algn="just">
              <a:buNone/>
            </a:pPr>
            <a:endParaRPr lang="en-US" sz="800" dirty="0">
              <a:solidFill>
                <a:schemeClr val="accent6"/>
              </a:solidFill>
            </a:endParaRPr>
          </a:p>
          <a:p>
            <a:pPr algn="just"/>
            <a:r>
              <a:rPr lang="fr-FR" sz="3200" i="1" dirty="0">
                <a:solidFill>
                  <a:schemeClr val="accent6"/>
                </a:solidFill>
              </a:rPr>
              <a:t>L’</a:t>
            </a:r>
            <a:r>
              <a:rPr lang="fr-FR" sz="3200" i="1" dirty="0" err="1">
                <a:solidFill>
                  <a:schemeClr val="accent6"/>
                </a:solidFill>
              </a:rPr>
              <a:t>Indian</a:t>
            </a:r>
            <a:r>
              <a:rPr lang="fr-FR" sz="3200" i="1" dirty="0">
                <a:solidFill>
                  <a:schemeClr val="accent6"/>
                </a:solidFill>
              </a:rPr>
              <a:t> Patent </a:t>
            </a:r>
            <a:r>
              <a:rPr lang="fr-FR" sz="3200" i="1" dirty="0" err="1">
                <a:solidFill>
                  <a:schemeClr val="accent6"/>
                </a:solidFill>
              </a:rPr>
              <a:t>Act</a:t>
            </a:r>
            <a:r>
              <a:rPr lang="fr-FR" sz="3200" i="1" dirty="0">
                <a:solidFill>
                  <a:schemeClr val="accent6"/>
                </a:solidFill>
              </a:rPr>
              <a:t> </a:t>
            </a:r>
            <a:r>
              <a:rPr lang="fr-FR" sz="3200" dirty="0">
                <a:solidFill>
                  <a:schemeClr val="accent6"/>
                </a:solidFill>
              </a:rPr>
              <a:t>de 1970 autorise la copie des procédés (pas les produits), ce qui pousse les scientifiques indiens à devenir experts en analyse de brevets pour trouver des voies alternatives de synthèse</a:t>
            </a:r>
            <a:endParaRPr lang="en-US" sz="3200" dirty="0">
              <a:solidFill>
                <a:schemeClr val="accent6"/>
              </a:solidFill>
            </a:endParaRPr>
          </a:p>
        </p:txBody>
      </p:sp>
    </p:spTree>
    <p:extLst>
      <p:ext uri="{BB962C8B-B14F-4D97-AF65-F5344CB8AC3E}">
        <p14:creationId xmlns:p14="http://schemas.microsoft.com/office/powerpoint/2010/main" val="22437904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90FDE-E822-CE15-CA80-40FE6EF5F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8FBE6-85F1-BEFC-1C65-B0907C8D8C2B}"/>
              </a:ext>
            </a:extLst>
          </p:cNvPr>
          <p:cNvSpPr>
            <a:spLocks noGrp="1"/>
          </p:cNvSpPr>
          <p:nvPr>
            <p:ph type="title"/>
          </p:nvPr>
        </p:nvSpPr>
        <p:spPr>
          <a:xfrm>
            <a:off x="0" y="1"/>
            <a:ext cx="9108504" cy="548679"/>
          </a:xfrm>
        </p:spPr>
        <p:txBody>
          <a:bodyPr/>
          <a:lstStyle/>
          <a:p>
            <a:br>
              <a:rPr lang="en-US" dirty="0">
                <a:solidFill>
                  <a:schemeClr val="accent6"/>
                </a:solidFill>
              </a:rPr>
            </a:br>
            <a:r>
              <a:rPr lang="en-US" dirty="0" err="1">
                <a:solidFill>
                  <a:schemeClr val="accent6"/>
                </a:solidFill>
              </a:rPr>
              <a:t>L’Inde</a:t>
            </a:r>
            <a:r>
              <a:rPr lang="en-US" dirty="0">
                <a:solidFill>
                  <a:schemeClr val="accent6"/>
                </a:solidFill>
              </a:rPr>
              <a:t>: </a:t>
            </a:r>
            <a:r>
              <a:rPr lang="en-US" dirty="0" err="1">
                <a:solidFill>
                  <a:schemeClr val="accent6"/>
                </a:solidFill>
              </a:rPr>
              <a:t>Que</a:t>
            </a:r>
            <a:r>
              <a:rPr lang="en-US" dirty="0">
                <a:solidFill>
                  <a:schemeClr val="accent6"/>
                </a:solidFill>
              </a:rPr>
              <a:t> fait </a:t>
            </a:r>
            <a:r>
              <a:rPr lang="en-US" dirty="0" err="1">
                <a:solidFill>
                  <a:schemeClr val="accent6"/>
                </a:solidFill>
              </a:rPr>
              <a:t>l’Inde</a:t>
            </a:r>
            <a:r>
              <a:rPr lang="en-US" dirty="0">
                <a:solidFill>
                  <a:schemeClr val="accent6"/>
                </a:solidFill>
              </a:rPr>
              <a:t>?</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836890F3-7759-3793-7450-F831DE4CECF4}"/>
              </a:ext>
            </a:extLst>
          </p:cNvPr>
          <p:cNvSpPr>
            <a:spLocks noGrp="1"/>
          </p:cNvSpPr>
          <p:nvPr>
            <p:ph idx="1"/>
          </p:nvPr>
        </p:nvSpPr>
        <p:spPr>
          <a:xfrm>
            <a:off x="35496" y="692696"/>
            <a:ext cx="9073008" cy="6192688"/>
          </a:xfrm>
        </p:spPr>
        <p:txBody>
          <a:bodyPr/>
          <a:lstStyle/>
          <a:p>
            <a:pPr algn="just"/>
            <a:r>
              <a:rPr lang="fr-FR" dirty="0">
                <a:solidFill>
                  <a:schemeClr val="accent6"/>
                </a:solidFill>
              </a:rPr>
              <a:t>Aujourd’hui, l’Inde est la </a:t>
            </a:r>
            <a:r>
              <a:rPr lang="fr-FR" b="1" dirty="0">
                <a:solidFill>
                  <a:schemeClr val="accent6"/>
                </a:solidFill>
              </a:rPr>
              <a:t>« Pharmacie du monde »</a:t>
            </a:r>
            <a:endParaRPr lang="en-US" dirty="0">
              <a:solidFill>
                <a:schemeClr val="accent6"/>
              </a:solidFill>
            </a:endParaRPr>
          </a:p>
          <a:p>
            <a:pPr lvl="0" algn="just"/>
            <a:r>
              <a:rPr lang="fr-FR" dirty="0">
                <a:solidFill>
                  <a:schemeClr val="accent6"/>
                </a:solidFill>
              </a:rPr>
              <a:t>Elle produit </a:t>
            </a:r>
            <a:r>
              <a:rPr lang="fr-FR" b="1" dirty="0">
                <a:solidFill>
                  <a:schemeClr val="accent6"/>
                </a:solidFill>
              </a:rPr>
              <a:t>20% des médicaments génériques mondiaux</a:t>
            </a:r>
            <a:endParaRPr lang="en-US" dirty="0">
              <a:solidFill>
                <a:schemeClr val="accent6"/>
              </a:solidFill>
            </a:endParaRPr>
          </a:p>
          <a:p>
            <a:pPr lvl="0" algn="just"/>
            <a:r>
              <a:rPr lang="fr-FR" dirty="0">
                <a:solidFill>
                  <a:schemeClr val="accent6"/>
                </a:solidFill>
              </a:rPr>
              <a:t>Son industrie pharmaceutique pèse </a:t>
            </a:r>
            <a:r>
              <a:rPr lang="fr-FR" b="1" dirty="0">
                <a:solidFill>
                  <a:schemeClr val="accent6"/>
                </a:solidFill>
              </a:rPr>
              <a:t>50 milliards de dollars par an</a:t>
            </a:r>
            <a:endParaRPr lang="en-US" dirty="0">
              <a:solidFill>
                <a:schemeClr val="accent6"/>
              </a:solidFill>
            </a:endParaRPr>
          </a:p>
          <a:p>
            <a:pPr lvl="0" algn="just"/>
            <a:r>
              <a:rPr lang="fr-FR" dirty="0" err="1">
                <a:solidFill>
                  <a:schemeClr val="accent6"/>
                </a:solidFill>
              </a:rPr>
              <a:t>Cipla</a:t>
            </a:r>
            <a:r>
              <a:rPr lang="fr-FR" dirty="0">
                <a:solidFill>
                  <a:schemeClr val="accent6"/>
                </a:solidFill>
              </a:rPr>
              <a:t>, </a:t>
            </a:r>
            <a:r>
              <a:rPr lang="fr-FR" dirty="0" err="1">
                <a:solidFill>
                  <a:schemeClr val="accent6"/>
                </a:solidFill>
              </a:rPr>
              <a:t>Ranbaxy</a:t>
            </a:r>
            <a:r>
              <a:rPr lang="fr-FR" dirty="0">
                <a:solidFill>
                  <a:schemeClr val="accent6"/>
                </a:solidFill>
              </a:rPr>
              <a:t>, Dr. </a:t>
            </a:r>
            <a:r>
              <a:rPr lang="fr-FR" dirty="0" err="1">
                <a:solidFill>
                  <a:schemeClr val="accent6"/>
                </a:solidFill>
              </a:rPr>
              <a:t>Reddy’s</a:t>
            </a:r>
            <a:r>
              <a:rPr lang="fr-FR" dirty="0">
                <a:solidFill>
                  <a:schemeClr val="accent6"/>
                </a:solidFill>
              </a:rPr>
              <a:t> sont des multinationales</a:t>
            </a:r>
            <a:endParaRPr lang="en-US" dirty="0">
              <a:solidFill>
                <a:schemeClr val="accent6"/>
              </a:solidFill>
            </a:endParaRPr>
          </a:p>
          <a:p>
            <a:pPr algn="just"/>
            <a:r>
              <a:rPr lang="en-US" dirty="0">
                <a:solidFill>
                  <a:schemeClr val="accent6"/>
                </a:solidFill>
              </a:rPr>
              <a:t>De 500 brevets/an (1970) → 50 000 brevets/an (2023)</a:t>
            </a:r>
          </a:p>
          <a:p>
            <a:pPr algn="just"/>
            <a:r>
              <a:rPr lang="fr-FR" b="1" dirty="0">
                <a:solidFill>
                  <a:schemeClr val="accent6"/>
                </a:solidFill>
              </a:rPr>
              <a:t>Et surtout : des millions de vies africaines sauvées</a:t>
            </a:r>
            <a:r>
              <a:rPr lang="fr-FR" dirty="0">
                <a:solidFill>
                  <a:schemeClr val="accent6"/>
                </a:solidFill>
              </a:rPr>
              <a:t> grâce aux génériques indiens contre le VIH/SIDA, la tuberculose, le paludisme – tout cela rendu possible par l’exploitation intelligente de l’information en matière de brevets</a:t>
            </a:r>
            <a:endParaRPr lang="en-US" dirty="0">
              <a:solidFill>
                <a:schemeClr val="accent6"/>
              </a:solidFill>
            </a:endParaRPr>
          </a:p>
          <a:p>
            <a:pPr algn="just"/>
            <a:r>
              <a:rPr lang="fr-FR" dirty="0">
                <a:solidFill>
                  <a:schemeClr val="accent6"/>
                </a:solidFill>
              </a:rPr>
              <a:t>Quand les médicaments occidentaux contre le VIH coûtaient 10 000 dollars par an, les sociétés de génériques indiennes les ont proposés à 300 dollars, puis à 100 dollars </a:t>
            </a:r>
          </a:p>
          <a:p>
            <a:pPr algn="just"/>
            <a:r>
              <a:rPr lang="en-US" b="1" dirty="0">
                <a:solidFill>
                  <a:schemeClr val="accent6"/>
                </a:solidFill>
              </a:rPr>
              <a:t>Des millions </a:t>
            </a:r>
            <a:r>
              <a:rPr lang="en-US" b="1" dirty="0" err="1">
                <a:solidFill>
                  <a:schemeClr val="accent6"/>
                </a:solidFill>
              </a:rPr>
              <a:t>notamment</a:t>
            </a:r>
            <a:r>
              <a:rPr lang="en-US" b="1" dirty="0">
                <a:solidFill>
                  <a:schemeClr val="accent6"/>
                </a:solidFill>
              </a:rPr>
              <a:t> </a:t>
            </a:r>
            <a:r>
              <a:rPr lang="en-US" b="1" dirty="0" err="1">
                <a:solidFill>
                  <a:schemeClr val="accent6"/>
                </a:solidFill>
              </a:rPr>
              <a:t>d’Africains</a:t>
            </a:r>
            <a:r>
              <a:rPr lang="en-US" b="1" dirty="0">
                <a:solidFill>
                  <a:schemeClr val="accent6"/>
                </a:solidFill>
              </a:rPr>
              <a:t> </a:t>
            </a:r>
            <a:r>
              <a:rPr lang="en-US" b="1" dirty="0" err="1">
                <a:solidFill>
                  <a:schemeClr val="accent6"/>
                </a:solidFill>
              </a:rPr>
              <a:t>leur</a:t>
            </a:r>
            <a:r>
              <a:rPr lang="en-US" b="1" dirty="0">
                <a:solidFill>
                  <a:schemeClr val="accent6"/>
                </a:solidFill>
              </a:rPr>
              <a:t> </a:t>
            </a:r>
            <a:r>
              <a:rPr lang="en-US" b="1" dirty="0" err="1">
                <a:solidFill>
                  <a:schemeClr val="accent6"/>
                </a:solidFill>
              </a:rPr>
              <a:t>doivent</a:t>
            </a:r>
            <a:r>
              <a:rPr lang="en-US" b="1" dirty="0">
                <a:solidFill>
                  <a:schemeClr val="accent6"/>
                </a:solidFill>
              </a:rPr>
              <a:t> la vie!</a:t>
            </a:r>
            <a:endParaRPr lang="en-US" sz="3200" dirty="0">
              <a:solidFill>
                <a:schemeClr val="accent6"/>
              </a:solidFill>
            </a:endParaRPr>
          </a:p>
        </p:txBody>
      </p:sp>
    </p:spTree>
    <p:extLst>
      <p:ext uri="{BB962C8B-B14F-4D97-AF65-F5344CB8AC3E}">
        <p14:creationId xmlns:p14="http://schemas.microsoft.com/office/powerpoint/2010/main" val="215976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92E05-3C92-A3DC-0EE1-576666E8AD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5A6E6-839C-0264-9E4E-095885B2697C}"/>
              </a:ext>
            </a:extLst>
          </p:cNvPr>
          <p:cNvSpPr>
            <a:spLocks noGrp="1"/>
          </p:cNvSpPr>
          <p:nvPr>
            <p:ph type="title"/>
          </p:nvPr>
        </p:nvSpPr>
        <p:spPr>
          <a:xfrm>
            <a:off x="0" y="1"/>
            <a:ext cx="9108504" cy="548679"/>
          </a:xfrm>
        </p:spPr>
        <p:txBody>
          <a:bodyPr/>
          <a:lstStyle/>
          <a:p>
            <a:br>
              <a:rPr lang="en-US" dirty="0">
                <a:solidFill>
                  <a:schemeClr val="accent6"/>
                </a:solidFill>
              </a:rPr>
            </a:br>
            <a:r>
              <a:rPr lang="en-US" dirty="0">
                <a:solidFill>
                  <a:schemeClr val="accent6"/>
                </a:solidFill>
              </a:rPr>
              <a:t>Taiwan</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2942F873-6071-FD78-9104-847EB40A0BA8}"/>
              </a:ext>
            </a:extLst>
          </p:cNvPr>
          <p:cNvSpPr>
            <a:spLocks noGrp="1"/>
          </p:cNvSpPr>
          <p:nvPr>
            <p:ph idx="1"/>
          </p:nvPr>
        </p:nvSpPr>
        <p:spPr>
          <a:xfrm>
            <a:off x="35496" y="692696"/>
            <a:ext cx="9073008" cy="6192688"/>
          </a:xfrm>
        </p:spPr>
        <p:txBody>
          <a:bodyPr/>
          <a:lstStyle/>
          <a:p>
            <a:pPr algn="just"/>
            <a:r>
              <a:rPr lang="fr-FR" sz="3200" dirty="0">
                <a:solidFill>
                  <a:schemeClr val="accent6"/>
                </a:solidFill>
              </a:rPr>
              <a:t>1970: </a:t>
            </a:r>
            <a:r>
              <a:rPr lang="fr-FR" sz="2800" dirty="0">
                <a:solidFill>
                  <a:schemeClr val="accent6"/>
                </a:solidFill>
              </a:rPr>
              <a:t>Taiwan est une économie agricole pauvre </a:t>
            </a:r>
          </a:p>
          <a:p>
            <a:pPr algn="just"/>
            <a:r>
              <a:rPr lang="fr-FR" sz="2800" dirty="0">
                <a:solidFill>
                  <a:schemeClr val="accent6"/>
                </a:solidFill>
              </a:rPr>
              <a:t>Le pays assemble des jouets en plastique et des chaussures pour l’export ! </a:t>
            </a:r>
          </a:p>
          <a:p>
            <a:pPr algn="just"/>
            <a:r>
              <a:rPr lang="fr-FR" sz="2800" b="1" dirty="0">
                <a:solidFill>
                  <a:schemeClr val="accent6"/>
                </a:solidFill>
              </a:rPr>
              <a:t>Alors que fait le gouvernement? </a:t>
            </a:r>
          </a:p>
          <a:p>
            <a:pPr lvl="1" algn="just"/>
            <a:r>
              <a:rPr lang="fr-FR" sz="2800" dirty="0">
                <a:solidFill>
                  <a:schemeClr val="accent6"/>
                </a:solidFill>
              </a:rPr>
              <a:t>Création de l’</a:t>
            </a:r>
            <a:r>
              <a:rPr lang="fr-FR" sz="2800" b="1" dirty="0" err="1">
                <a:solidFill>
                  <a:schemeClr val="accent6"/>
                </a:solidFill>
              </a:rPr>
              <a:t>Industrial</a:t>
            </a:r>
            <a:r>
              <a:rPr lang="fr-FR" sz="2800" b="1" dirty="0">
                <a:solidFill>
                  <a:schemeClr val="accent6"/>
                </a:solidFill>
              </a:rPr>
              <a:t> </a:t>
            </a:r>
            <a:r>
              <a:rPr lang="fr-FR" sz="2800" b="1" dirty="0" err="1">
                <a:solidFill>
                  <a:schemeClr val="accent6"/>
                </a:solidFill>
              </a:rPr>
              <a:t>Technology</a:t>
            </a:r>
            <a:r>
              <a:rPr lang="fr-FR" sz="2800" b="1" dirty="0">
                <a:solidFill>
                  <a:schemeClr val="accent6"/>
                </a:solidFill>
              </a:rPr>
              <a:t> </a:t>
            </a:r>
            <a:r>
              <a:rPr lang="fr-FR" sz="2800" b="1" dirty="0" err="1">
                <a:solidFill>
                  <a:schemeClr val="accent6"/>
                </a:solidFill>
              </a:rPr>
              <a:t>Research</a:t>
            </a:r>
            <a:r>
              <a:rPr lang="fr-FR" sz="2800" b="1" dirty="0">
                <a:solidFill>
                  <a:schemeClr val="accent6"/>
                </a:solidFill>
              </a:rPr>
              <a:t> Institute (ITRI)</a:t>
            </a:r>
            <a:r>
              <a:rPr lang="fr-FR" sz="2800" dirty="0">
                <a:solidFill>
                  <a:schemeClr val="accent6"/>
                </a:solidFill>
              </a:rPr>
              <a:t> en 1973, avec un département spécial d’analyse de brevets électroniques américains et japonais</a:t>
            </a:r>
            <a:endParaRPr lang="en-US" sz="2800" dirty="0">
              <a:solidFill>
                <a:schemeClr val="accent6"/>
              </a:solidFill>
            </a:endParaRPr>
          </a:p>
          <a:p>
            <a:pPr lvl="1" algn="just"/>
            <a:r>
              <a:rPr lang="fr-FR" sz="2800" dirty="0">
                <a:solidFill>
                  <a:schemeClr val="accent6"/>
                </a:solidFill>
              </a:rPr>
              <a:t>Politique de « follow-fast » : identifier dans les brevets les </a:t>
            </a:r>
            <a:r>
              <a:rPr lang="fr-FR" sz="2800" b="1" dirty="0">
                <a:solidFill>
                  <a:schemeClr val="accent6"/>
                </a:solidFill>
              </a:rPr>
              <a:t>technologies émergentes</a:t>
            </a:r>
            <a:r>
              <a:rPr lang="fr-FR" sz="2800" dirty="0">
                <a:solidFill>
                  <a:schemeClr val="accent6"/>
                </a:solidFill>
              </a:rPr>
              <a:t>, </a:t>
            </a:r>
            <a:r>
              <a:rPr lang="fr-FR" sz="2800" b="1" dirty="0">
                <a:solidFill>
                  <a:schemeClr val="accent6"/>
                </a:solidFill>
              </a:rPr>
              <a:t>copier légalement les bases</a:t>
            </a:r>
            <a:r>
              <a:rPr lang="fr-FR" sz="2800" dirty="0">
                <a:solidFill>
                  <a:schemeClr val="accent6"/>
                </a:solidFill>
              </a:rPr>
              <a:t>, puis </a:t>
            </a:r>
            <a:r>
              <a:rPr lang="fr-FR" sz="2800" b="1" dirty="0">
                <a:solidFill>
                  <a:schemeClr val="accent6"/>
                </a:solidFill>
              </a:rPr>
              <a:t>améliorer rapidement et breveter les améliorations</a:t>
            </a:r>
          </a:p>
          <a:p>
            <a:pPr marL="0" indent="0" algn="just">
              <a:buNone/>
            </a:pPr>
            <a:endParaRPr lang="en-US" sz="3200" dirty="0">
              <a:solidFill>
                <a:schemeClr val="accent6"/>
              </a:solidFill>
            </a:endParaRPr>
          </a:p>
        </p:txBody>
      </p:sp>
    </p:spTree>
    <p:extLst>
      <p:ext uri="{BB962C8B-B14F-4D97-AF65-F5344CB8AC3E}">
        <p14:creationId xmlns:p14="http://schemas.microsoft.com/office/powerpoint/2010/main" val="5612810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C9DE2-0FC0-AB84-0C0B-B0EBCBDDC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14C1C0-E4FC-4BD8-854B-C9B73A78F4C8}"/>
              </a:ext>
            </a:extLst>
          </p:cNvPr>
          <p:cNvSpPr>
            <a:spLocks noGrp="1"/>
          </p:cNvSpPr>
          <p:nvPr>
            <p:ph type="title"/>
          </p:nvPr>
        </p:nvSpPr>
        <p:spPr>
          <a:xfrm>
            <a:off x="0" y="1"/>
            <a:ext cx="9108504" cy="548679"/>
          </a:xfrm>
        </p:spPr>
        <p:txBody>
          <a:bodyPr/>
          <a:lstStyle/>
          <a:p>
            <a:br>
              <a:rPr lang="en-US" dirty="0">
                <a:solidFill>
                  <a:schemeClr val="accent6"/>
                </a:solidFill>
              </a:rPr>
            </a:br>
            <a:r>
              <a:rPr lang="en-US" dirty="0">
                <a:solidFill>
                  <a:schemeClr val="accent6"/>
                </a:solidFill>
              </a:rPr>
              <a:t>Taiwan: </a:t>
            </a:r>
            <a:r>
              <a:rPr lang="en-US" dirty="0" err="1">
                <a:solidFill>
                  <a:schemeClr val="accent6"/>
                </a:solidFill>
              </a:rPr>
              <a:t>Rétombées</a:t>
            </a:r>
            <a:r>
              <a:rPr lang="en-US" dirty="0">
                <a:solidFill>
                  <a:schemeClr val="accent6"/>
                </a:solidFill>
              </a:rPr>
              <a:t> </a:t>
            </a:r>
            <a:r>
              <a:rPr lang="en-US" dirty="0" err="1">
                <a:solidFill>
                  <a:schemeClr val="accent6"/>
                </a:solidFill>
              </a:rPr>
              <a:t>spectaculaires</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17389200-8045-D5BD-4D2D-C75ED9DEFDF6}"/>
              </a:ext>
            </a:extLst>
          </p:cNvPr>
          <p:cNvSpPr>
            <a:spLocks noGrp="1"/>
          </p:cNvSpPr>
          <p:nvPr>
            <p:ph idx="1"/>
          </p:nvPr>
        </p:nvSpPr>
        <p:spPr>
          <a:xfrm>
            <a:off x="35496" y="692696"/>
            <a:ext cx="9073008" cy="6192688"/>
          </a:xfrm>
        </p:spPr>
        <p:txBody>
          <a:bodyPr/>
          <a:lstStyle/>
          <a:p>
            <a:pPr lvl="0" algn="just"/>
            <a:r>
              <a:rPr lang="en-US" sz="2800" b="1" dirty="0">
                <a:solidFill>
                  <a:schemeClr val="accent6"/>
                </a:solidFill>
              </a:rPr>
              <a:t>TSMC</a:t>
            </a:r>
            <a:r>
              <a:rPr lang="en-US" sz="2800" dirty="0">
                <a:solidFill>
                  <a:schemeClr val="accent6"/>
                </a:solidFill>
              </a:rPr>
              <a:t> (Taiwan Semiconductor Manufacturing Company) : </a:t>
            </a:r>
            <a:r>
              <a:rPr lang="en-US" sz="2800" b="1" dirty="0">
                <a:solidFill>
                  <a:schemeClr val="accent6"/>
                </a:solidFill>
              </a:rPr>
              <a:t>Leader </a:t>
            </a:r>
            <a:r>
              <a:rPr lang="en-US" sz="2800" b="1" dirty="0" err="1">
                <a:solidFill>
                  <a:schemeClr val="accent6"/>
                </a:solidFill>
              </a:rPr>
              <a:t>mondial</a:t>
            </a:r>
            <a:r>
              <a:rPr lang="en-US" sz="2800" b="1" dirty="0">
                <a:solidFill>
                  <a:schemeClr val="accent6"/>
                </a:solidFill>
              </a:rPr>
              <a:t> </a:t>
            </a:r>
            <a:r>
              <a:rPr lang="en-US" sz="2800" b="1" dirty="0" err="1">
                <a:solidFill>
                  <a:schemeClr val="accent6"/>
                </a:solidFill>
              </a:rPr>
              <a:t>absolu</a:t>
            </a:r>
            <a:endParaRPr lang="en-US" sz="2800" b="1" dirty="0">
              <a:solidFill>
                <a:schemeClr val="accent6"/>
              </a:solidFill>
            </a:endParaRPr>
          </a:p>
          <a:p>
            <a:pPr marL="0" lvl="0" indent="0" algn="just">
              <a:buNone/>
            </a:pPr>
            <a:endParaRPr lang="en-US" sz="800" b="1" dirty="0">
              <a:solidFill>
                <a:schemeClr val="accent6"/>
              </a:solidFill>
            </a:endParaRPr>
          </a:p>
          <a:p>
            <a:pPr lvl="0" algn="just"/>
            <a:r>
              <a:rPr lang="fr-FR" sz="2800" b="1" dirty="0">
                <a:solidFill>
                  <a:schemeClr val="accent6"/>
                </a:solidFill>
              </a:rPr>
              <a:t>92% des puces électroniques avancées mondiales</a:t>
            </a:r>
            <a:r>
              <a:rPr lang="fr-FR" sz="2800" dirty="0">
                <a:solidFill>
                  <a:schemeClr val="accent6"/>
                </a:solidFill>
              </a:rPr>
              <a:t> sont fabriquées à Taiwan</a:t>
            </a:r>
          </a:p>
          <a:p>
            <a:pPr marL="0" lvl="0" indent="0" algn="just">
              <a:buNone/>
            </a:pPr>
            <a:endParaRPr lang="en-US" sz="800" dirty="0">
              <a:solidFill>
                <a:schemeClr val="accent6"/>
              </a:solidFill>
            </a:endParaRPr>
          </a:p>
          <a:p>
            <a:pPr lvl="0" algn="just"/>
            <a:r>
              <a:rPr lang="fr-FR" sz="2800" dirty="0">
                <a:solidFill>
                  <a:schemeClr val="accent6"/>
                </a:solidFill>
              </a:rPr>
              <a:t>Votre smartphone, votre ordinateur, votre voiture électrique – les puces viennent probablement de Taiwan</a:t>
            </a:r>
          </a:p>
          <a:p>
            <a:pPr marL="0" lvl="0" indent="0" algn="just">
              <a:buNone/>
            </a:pPr>
            <a:endParaRPr lang="en-US" sz="800" dirty="0">
              <a:solidFill>
                <a:schemeClr val="accent6"/>
              </a:solidFill>
            </a:endParaRPr>
          </a:p>
          <a:p>
            <a:pPr lvl="0" algn="just"/>
            <a:r>
              <a:rPr lang="fr-FR" sz="2800" dirty="0">
                <a:solidFill>
                  <a:schemeClr val="accent6"/>
                </a:solidFill>
              </a:rPr>
              <a:t>De l’économie agricole à la 4ème réserve de devises mondiales</a:t>
            </a:r>
          </a:p>
          <a:p>
            <a:pPr marL="0" lvl="0" indent="0" algn="just">
              <a:buNone/>
            </a:pPr>
            <a:endParaRPr lang="en-US" sz="800" dirty="0">
              <a:solidFill>
                <a:schemeClr val="accent6"/>
              </a:solidFill>
            </a:endParaRPr>
          </a:p>
          <a:p>
            <a:pPr lvl="0" algn="just"/>
            <a:r>
              <a:rPr lang="en-US" sz="2800" dirty="0">
                <a:solidFill>
                  <a:schemeClr val="accent6"/>
                </a:solidFill>
              </a:rPr>
              <a:t>De 100 brevets/an (1970) à 60 000 brevets/an (2023)</a:t>
            </a:r>
            <a:endParaRPr lang="fr-FR" sz="2800" b="1" dirty="0">
              <a:solidFill>
                <a:schemeClr val="accent6"/>
              </a:solidFill>
            </a:endParaRPr>
          </a:p>
          <a:p>
            <a:pPr marL="0" indent="0" algn="just">
              <a:buNone/>
            </a:pPr>
            <a:endParaRPr lang="en-US" sz="3200" dirty="0">
              <a:solidFill>
                <a:schemeClr val="accent6"/>
              </a:solidFill>
            </a:endParaRPr>
          </a:p>
        </p:txBody>
      </p:sp>
    </p:spTree>
    <p:extLst>
      <p:ext uri="{BB962C8B-B14F-4D97-AF65-F5344CB8AC3E}">
        <p14:creationId xmlns:p14="http://schemas.microsoft.com/office/powerpoint/2010/main" val="29168402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69528-BF19-6E03-C262-0642F7DB7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0B804-1595-57D8-AD24-257389B468F5}"/>
              </a:ext>
            </a:extLst>
          </p:cNvPr>
          <p:cNvSpPr>
            <a:spLocks noGrp="1"/>
          </p:cNvSpPr>
          <p:nvPr>
            <p:ph type="title"/>
          </p:nvPr>
        </p:nvSpPr>
        <p:spPr>
          <a:xfrm>
            <a:off x="0" y="1"/>
            <a:ext cx="9108504" cy="548679"/>
          </a:xfrm>
        </p:spPr>
        <p:txBody>
          <a:bodyPr/>
          <a:lstStyle/>
          <a:p>
            <a:br>
              <a:rPr lang="en-US" dirty="0">
                <a:solidFill>
                  <a:schemeClr val="accent6"/>
                </a:solidFill>
              </a:rPr>
            </a:br>
            <a:r>
              <a:rPr lang="en-US" dirty="0" err="1">
                <a:solidFill>
                  <a:schemeClr val="accent6"/>
                </a:solidFill>
              </a:rPr>
              <a:t>D’autres</a:t>
            </a:r>
            <a:r>
              <a:rPr lang="en-US" dirty="0">
                <a:solidFill>
                  <a:schemeClr val="accent6"/>
                </a:solidFill>
              </a:rPr>
              <a:t> </a:t>
            </a:r>
            <a:r>
              <a:rPr lang="en-US" dirty="0" err="1">
                <a:solidFill>
                  <a:schemeClr val="accent6"/>
                </a:solidFill>
              </a:rPr>
              <a:t>stratrégies</a:t>
            </a:r>
            <a:r>
              <a:rPr lang="en-US" dirty="0">
                <a:solidFill>
                  <a:schemeClr val="accent6"/>
                </a:solidFill>
              </a:rPr>
              <a:t> </a:t>
            </a:r>
            <a:r>
              <a:rPr lang="en-US" dirty="0" err="1">
                <a:solidFill>
                  <a:schemeClr val="accent6"/>
                </a:solidFill>
              </a:rPr>
              <a:t>inspirantes</a:t>
            </a:r>
            <a:r>
              <a:rPr lang="en-US" dirty="0">
                <a:solidFill>
                  <a:schemeClr val="accent6"/>
                </a:solidFill>
              </a:rPr>
              <a:t> (suite)</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A6121F68-9D6E-51AE-9EBE-A8CA59B9D68A}"/>
              </a:ext>
            </a:extLst>
          </p:cNvPr>
          <p:cNvSpPr>
            <a:spLocks noGrp="1"/>
          </p:cNvSpPr>
          <p:nvPr>
            <p:ph idx="1"/>
          </p:nvPr>
        </p:nvSpPr>
        <p:spPr>
          <a:xfrm>
            <a:off x="35496" y="692696"/>
            <a:ext cx="9073008" cy="6192688"/>
          </a:xfrm>
        </p:spPr>
        <p:txBody>
          <a:bodyPr/>
          <a:lstStyle/>
          <a:p>
            <a:pPr lvl="0" algn="just"/>
            <a:r>
              <a:rPr lang="fr-FR" b="1" dirty="0">
                <a:solidFill>
                  <a:schemeClr val="accent6"/>
                </a:solidFill>
              </a:rPr>
              <a:t>BRÉSIL</a:t>
            </a:r>
            <a:r>
              <a:rPr lang="fr-FR" dirty="0">
                <a:solidFill>
                  <a:schemeClr val="accent6"/>
                </a:solidFill>
              </a:rPr>
              <a:t> : </a:t>
            </a:r>
            <a:r>
              <a:rPr lang="fr-FR" dirty="0" err="1">
                <a:solidFill>
                  <a:schemeClr val="accent6"/>
                </a:solidFill>
              </a:rPr>
              <a:t>Embrapa</a:t>
            </a:r>
            <a:r>
              <a:rPr lang="fr-FR" dirty="0">
                <a:solidFill>
                  <a:schemeClr val="accent6"/>
                </a:solidFill>
              </a:rPr>
              <a:t> (Institut de Recherche Agricole) a transformé le </a:t>
            </a:r>
            <a:r>
              <a:rPr lang="fr-FR" dirty="0" err="1">
                <a:solidFill>
                  <a:schemeClr val="accent6"/>
                </a:solidFill>
              </a:rPr>
              <a:t>Cerrado</a:t>
            </a:r>
            <a:r>
              <a:rPr lang="fr-FR" dirty="0">
                <a:solidFill>
                  <a:schemeClr val="accent6"/>
                </a:solidFill>
              </a:rPr>
              <a:t> stérile en grenier du monde en analysant et adaptant des technologies brevetées </a:t>
            </a:r>
          </a:p>
          <a:p>
            <a:pPr lvl="0" algn="just"/>
            <a:r>
              <a:rPr lang="fr-FR" dirty="0">
                <a:solidFill>
                  <a:schemeClr val="accent6"/>
                </a:solidFill>
              </a:rPr>
              <a:t>Embraer (aéronautique) : 3ème constructeur mondial, né de l’analyse de brevets Boeing et Airbus </a:t>
            </a:r>
          </a:p>
          <a:p>
            <a:pPr lvl="0" algn="just"/>
            <a:r>
              <a:rPr lang="fr-FR" dirty="0">
                <a:solidFill>
                  <a:schemeClr val="accent6"/>
                </a:solidFill>
              </a:rPr>
              <a:t>De 3 000 brevets/an à 25 000 brevets/an</a:t>
            </a:r>
          </a:p>
          <a:p>
            <a:pPr lvl="0" algn="just"/>
            <a:r>
              <a:rPr lang="fr-FR" b="1" dirty="0">
                <a:solidFill>
                  <a:schemeClr val="accent6"/>
                </a:solidFill>
              </a:rPr>
              <a:t>ISRAËL</a:t>
            </a:r>
            <a:r>
              <a:rPr lang="fr-FR" dirty="0">
                <a:solidFill>
                  <a:schemeClr val="accent6"/>
                </a:solidFill>
              </a:rPr>
              <a:t> : Du désert et des conflits à la « Start-up Nation » avec 140 licornes pour 9 millions d’habitants </a:t>
            </a:r>
          </a:p>
          <a:p>
            <a:pPr lvl="0" algn="just"/>
            <a:r>
              <a:rPr lang="fr-FR" dirty="0">
                <a:solidFill>
                  <a:schemeClr val="accent6"/>
                </a:solidFill>
              </a:rPr>
              <a:t>Culture nationale d’analyse de brevets surtout au sein de l’armée (Unité 8200) (1 900 brevets par million d’habitants)</a:t>
            </a:r>
            <a:endParaRPr lang="en-US" sz="3200" dirty="0">
              <a:solidFill>
                <a:schemeClr val="accent6"/>
              </a:solidFill>
            </a:endParaRPr>
          </a:p>
        </p:txBody>
      </p:sp>
    </p:spTree>
    <p:extLst>
      <p:ext uri="{BB962C8B-B14F-4D97-AF65-F5344CB8AC3E}">
        <p14:creationId xmlns:p14="http://schemas.microsoft.com/office/powerpoint/2010/main" val="280440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B8C5D-EAF1-B784-A799-D2CF1DF45A3E}"/>
              </a:ext>
            </a:extLst>
          </p:cNvPr>
          <p:cNvSpPr>
            <a:spLocks noGrp="1"/>
          </p:cNvSpPr>
          <p:nvPr>
            <p:ph type="title"/>
          </p:nvPr>
        </p:nvSpPr>
        <p:spPr>
          <a:xfrm>
            <a:off x="251520" y="44624"/>
            <a:ext cx="8712968" cy="1080120"/>
          </a:xfrm>
        </p:spPr>
        <p:txBody>
          <a:bodyPr/>
          <a:lstStyle/>
          <a:p>
            <a:r>
              <a:rPr lang="en-US" dirty="0"/>
              <a:t>Les Trois Dimensions de la </a:t>
            </a:r>
            <a:r>
              <a:rPr lang="en-US" dirty="0" err="1"/>
              <a:t>Propriété</a:t>
            </a:r>
            <a:r>
              <a:rPr lang="en-US" dirty="0"/>
              <a:t> </a:t>
            </a:r>
            <a:r>
              <a:rPr lang="en-US" dirty="0" err="1"/>
              <a:t>Intellectuelle</a:t>
            </a:r>
            <a:endParaRPr lang="en-US" dirty="0"/>
          </a:p>
        </p:txBody>
      </p:sp>
      <p:pic>
        <p:nvPicPr>
          <p:cNvPr id="4" name="Content Placeholder 3">
            <a:extLst>
              <a:ext uri="{FF2B5EF4-FFF2-40B4-BE49-F238E27FC236}">
                <a16:creationId xmlns:a16="http://schemas.microsoft.com/office/drawing/2014/main" id="{607B8BE8-321A-EE50-5D3C-0AE0839393F4}"/>
              </a:ext>
            </a:extLst>
          </p:cNvPr>
          <p:cNvPicPr>
            <a:picLocks noGrp="1" noChangeAspect="1"/>
          </p:cNvPicPr>
          <p:nvPr>
            <p:ph idx="1"/>
          </p:nvPr>
        </p:nvPicPr>
        <p:blipFill>
          <a:blip r:embed="rId2"/>
          <a:stretch>
            <a:fillRect/>
          </a:stretch>
        </p:blipFill>
        <p:spPr>
          <a:xfrm>
            <a:off x="827584" y="1412776"/>
            <a:ext cx="7344816" cy="4712965"/>
          </a:xfrm>
          <a:prstGeom prst="rect">
            <a:avLst/>
          </a:prstGeom>
        </p:spPr>
      </p:pic>
    </p:spTree>
    <p:extLst>
      <p:ext uri="{BB962C8B-B14F-4D97-AF65-F5344CB8AC3E}">
        <p14:creationId xmlns:p14="http://schemas.microsoft.com/office/powerpoint/2010/main" val="2232914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9EB06-6D30-73AF-9199-59361C9D403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1C80EF2-F885-6D48-5F79-35AF1607A324}"/>
              </a:ext>
            </a:extLst>
          </p:cNvPr>
          <p:cNvSpPr txBox="1"/>
          <p:nvPr/>
        </p:nvSpPr>
        <p:spPr>
          <a:xfrm>
            <a:off x="755576" y="2650893"/>
            <a:ext cx="7560840" cy="1323439"/>
          </a:xfrm>
          <a:prstGeom prst="rect">
            <a:avLst/>
          </a:prstGeom>
          <a:noFill/>
        </p:spPr>
        <p:txBody>
          <a:bodyPr wrap="square">
            <a:spAutoFit/>
          </a:bodyPr>
          <a:lstStyle/>
          <a:p>
            <a:pPr algn="just"/>
            <a:r>
              <a:rPr lang="en-US" sz="4000" dirty="0" err="1">
                <a:solidFill>
                  <a:schemeClr val="accent6"/>
                </a:solidFill>
              </a:rPr>
              <a:t>Certains</a:t>
            </a:r>
            <a:r>
              <a:rPr lang="en-US" sz="4000" dirty="0">
                <a:solidFill>
                  <a:schemeClr val="accent6"/>
                </a:solidFill>
              </a:rPr>
              <a:t> pays </a:t>
            </a:r>
            <a:r>
              <a:rPr lang="en-US" sz="4000" dirty="0" err="1">
                <a:solidFill>
                  <a:schemeClr val="accent6"/>
                </a:solidFill>
              </a:rPr>
              <a:t>africains</a:t>
            </a:r>
            <a:r>
              <a:rPr lang="en-US" sz="4000" dirty="0">
                <a:solidFill>
                  <a:schemeClr val="accent6"/>
                </a:solidFill>
              </a:rPr>
              <a:t> </a:t>
            </a:r>
            <a:r>
              <a:rPr lang="en-US" sz="4000" dirty="0" err="1">
                <a:solidFill>
                  <a:schemeClr val="accent6"/>
                </a:solidFill>
              </a:rPr>
              <a:t>suivent</a:t>
            </a:r>
            <a:r>
              <a:rPr lang="en-US" sz="4000" dirty="0">
                <a:solidFill>
                  <a:schemeClr val="accent6"/>
                </a:solidFill>
              </a:rPr>
              <a:t> la </a:t>
            </a:r>
            <a:r>
              <a:rPr lang="en-US" sz="4000" dirty="0" err="1">
                <a:solidFill>
                  <a:schemeClr val="accent6"/>
                </a:solidFill>
              </a:rPr>
              <a:t>même</a:t>
            </a:r>
            <a:r>
              <a:rPr lang="en-US" sz="4000" dirty="0">
                <a:solidFill>
                  <a:schemeClr val="accent6"/>
                </a:solidFill>
              </a:rPr>
              <a:t> </a:t>
            </a:r>
            <a:r>
              <a:rPr lang="en-US" sz="4000" dirty="0" err="1">
                <a:solidFill>
                  <a:schemeClr val="accent6"/>
                </a:solidFill>
              </a:rPr>
              <a:t>voie</a:t>
            </a:r>
            <a:endParaRPr lang="en-US" sz="4000" dirty="0"/>
          </a:p>
        </p:txBody>
      </p:sp>
    </p:spTree>
    <p:extLst>
      <p:ext uri="{BB962C8B-B14F-4D97-AF65-F5344CB8AC3E}">
        <p14:creationId xmlns:p14="http://schemas.microsoft.com/office/powerpoint/2010/main" val="7047700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168F8-5B09-BF4F-8EC6-18D762EF8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2BDAD-4533-0929-61DD-EE52698B5F07}"/>
              </a:ext>
            </a:extLst>
          </p:cNvPr>
          <p:cNvSpPr>
            <a:spLocks noGrp="1"/>
          </p:cNvSpPr>
          <p:nvPr>
            <p:ph type="title"/>
          </p:nvPr>
        </p:nvSpPr>
        <p:spPr>
          <a:xfrm>
            <a:off x="0" y="1"/>
            <a:ext cx="9108504" cy="404663"/>
          </a:xfrm>
        </p:spPr>
        <p:txBody>
          <a:bodyPr/>
          <a:lstStyle/>
          <a:p>
            <a:br>
              <a:rPr lang="en-US" dirty="0">
                <a:solidFill>
                  <a:schemeClr val="accent6"/>
                </a:solidFill>
              </a:rPr>
            </a:br>
            <a:r>
              <a:rPr lang="en-US" sz="3200" dirty="0" err="1">
                <a:solidFill>
                  <a:schemeClr val="accent6"/>
                </a:solidFill>
              </a:rPr>
              <a:t>L’Île</a:t>
            </a:r>
            <a:r>
              <a:rPr lang="en-US" sz="3200" dirty="0">
                <a:solidFill>
                  <a:schemeClr val="accent6"/>
                </a:solidFill>
              </a:rPr>
              <a:t> Maurice: Le Miracle post-sucre</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F0564AA6-F3B4-D48E-9B7F-1762FF87DB8F}"/>
              </a:ext>
            </a:extLst>
          </p:cNvPr>
          <p:cNvSpPr>
            <a:spLocks noGrp="1"/>
          </p:cNvSpPr>
          <p:nvPr>
            <p:ph idx="1"/>
          </p:nvPr>
        </p:nvSpPr>
        <p:spPr>
          <a:xfrm>
            <a:off x="35496" y="620688"/>
            <a:ext cx="9073008" cy="6264696"/>
          </a:xfrm>
        </p:spPr>
        <p:txBody>
          <a:bodyPr/>
          <a:lstStyle/>
          <a:p>
            <a:pPr algn="just"/>
            <a:r>
              <a:rPr lang="fr-FR" sz="3600" b="1" dirty="0">
                <a:solidFill>
                  <a:schemeClr val="accent6"/>
                </a:solidFill>
              </a:rPr>
              <a:t>1980</a:t>
            </a:r>
            <a:r>
              <a:rPr lang="fr-FR" sz="3600" dirty="0">
                <a:solidFill>
                  <a:schemeClr val="accent6"/>
                </a:solidFill>
              </a:rPr>
              <a:t> : Petite île, économie dépendante à 40% du sucre, vulnérable, futur incertain</a:t>
            </a:r>
          </a:p>
          <a:p>
            <a:pPr marL="0" indent="0" algn="just">
              <a:buNone/>
            </a:pPr>
            <a:endParaRPr lang="fr-FR" sz="800" dirty="0">
              <a:solidFill>
                <a:schemeClr val="accent6"/>
              </a:solidFill>
            </a:endParaRPr>
          </a:p>
          <a:p>
            <a:pPr algn="just"/>
            <a:r>
              <a:rPr lang="fr-FR" sz="3600" b="1" dirty="0">
                <a:solidFill>
                  <a:schemeClr val="accent6"/>
                </a:solidFill>
              </a:rPr>
              <a:t>Stratégie :</a:t>
            </a:r>
            <a:r>
              <a:rPr lang="fr-FR" sz="3600" dirty="0">
                <a:solidFill>
                  <a:schemeClr val="accent6"/>
                </a:solidFill>
              </a:rPr>
              <a:t> Création de CATI, formation </a:t>
            </a:r>
            <a:r>
              <a:rPr lang="fr-FR" sz="3600" u="sng" dirty="0">
                <a:solidFill>
                  <a:schemeClr val="accent6"/>
                </a:solidFill>
              </a:rPr>
              <a:t>massive</a:t>
            </a:r>
            <a:r>
              <a:rPr lang="fr-FR" sz="3600" dirty="0">
                <a:solidFill>
                  <a:schemeClr val="accent6"/>
                </a:solidFill>
              </a:rPr>
              <a:t> en </a:t>
            </a:r>
            <a:r>
              <a:rPr lang="fr-FR" sz="3600" b="1" dirty="0">
                <a:solidFill>
                  <a:schemeClr val="accent6"/>
                </a:solidFill>
              </a:rPr>
              <a:t>propriété intellectuelle</a:t>
            </a:r>
            <a:r>
              <a:rPr lang="fr-FR" sz="3600" dirty="0">
                <a:solidFill>
                  <a:schemeClr val="accent6"/>
                </a:solidFill>
              </a:rPr>
              <a:t>, </a:t>
            </a:r>
            <a:r>
              <a:rPr lang="fr-FR" sz="3600" b="1" dirty="0">
                <a:solidFill>
                  <a:schemeClr val="accent6"/>
                </a:solidFill>
              </a:rPr>
              <a:t>analyse systématique </a:t>
            </a:r>
            <a:r>
              <a:rPr lang="fr-FR" sz="3600" dirty="0">
                <a:solidFill>
                  <a:schemeClr val="accent6"/>
                </a:solidFill>
              </a:rPr>
              <a:t>de brevets dans les biotechnologies marines, le textile, la fintech (= contraction de finance et de technologie c’est-à-dire une entreprise qui utilise la technologie pour améliorer ou remplacer des services bancaires traditionnels)</a:t>
            </a:r>
          </a:p>
          <a:p>
            <a:pPr marL="0" indent="0" algn="just">
              <a:buNone/>
            </a:pPr>
            <a:endParaRPr lang="en-US" dirty="0"/>
          </a:p>
          <a:p>
            <a:pPr lvl="0" algn="just"/>
            <a:endParaRPr lang="en-US" sz="3200" dirty="0">
              <a:solidFill>
                <a:schemeClr val="accent6"/>
              </a:solidFill>
            </a:endParaRPr>
          </a:p>
        </p:txBody>
      </p:sp>
    </p:spTree>
    <p:extLst>
      <p:ext uri="{BB962C8B-B14F-4D97-AF65-F5344CB8AC3E}">
        <p14:creationId xmlns:p14="http://schemas.microsoft.com/office/powerpoint/2010/main" val="39261595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D1D8A-030C-A280-5F0D-4FA1B965F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E111C-AE53-3E67-0353-3EAAC3312C9A}"/>
              </a:ext>
            </a:extLst>
          </p:cNvPr>
          <p:cNvSpPr>
            <a:spLocks noGrp="1"/>
          </p:cNvSpPr>
          <p:nvPr>
            <p:ph type="title"/>
          </p:nvPr>
        </p:nvSpPr>
        <p:spPr>
          <a:xfrm>
            <a:off x="0" y="1"/>
            <a:ext cx="9108504" cy="692695"/>
          </a:xfrm>
        </p:spPr>
        <p:txBody>
          <a:bodyPr/>
          <a:lstStyle/>
          <a:p>
            <a:br>
              <a:rPr lang="en-US" dirty="0">
                <a:solidFill>
                  <a:schemeClr val="accent6"/>
                </a:solidFill>
              </a:rPr>
            </a:br>
            <a:br>
              <a:rPr lang="en-US" dirty="0">
                <a:solidFill>
                  <a:schemeClr val="accent6"/>
                </a:solidFill>
              </a:rPr>
            </a:br>
            <a:r>
              <a:rPr lang="en-US" sz="3200" dirty="0" err="1">
                <a:solidFill>
                  <a:schemeClr val="accent6"/>
                </a:solidFill>
              </a:rPr>
              <a:t>L’Île</a:t>
            </a:r>
            <a:r>
              <a:rPr lang="en-US" sz="3200" dirty="0">
                <a:solidFill>
                  <a:schemeClr val="accent6"/>
                </a:solidFill>
              </a:rPr>
              <a:t> Maurice: </a:t>
            </a:r>
            <a:r>
              <a:rPr lang="en-US" sz="3200" b="1" dirty="0" err="1">
                <a:solidFill>
                  <a:schemeClr val="accent6"/>
                </a:solidFill>
              </a:rPr>
              <a:t>Résultat</a:t>
            </a:r>
            <a:r>
              <a:rPr lang="en-US" sz="3200" b="1" dirty="0">
                <a:solidFill>
                  <a:schemeClr val="accent6"/>
                </a:solidFill>
              </a:rPr>
              <a:t> </a:t>
            </a:r>
            <a:r>
              <a:rPr lang="en-US" sz="3200" b="1" dirty="0" err="1">
                <a:solidFill>
                  <a:schemeClr val="accent6"/>
                </a:solidFill>
              </a:rPr>
              <a:t>aujourd’hui</a:t>
            </a:r>
            <a:r>
              <a:rPr lang="en-US" sz="3200" b="1" dirty="0">
                <a:solidFill>
                  <a:schemeClr val="accent6"/>
                </a:solidFill>
              </a:rPr>
              <a:t>  </a:t>
            </a:r>
            <a:br>
              <a:rPr lang="en-US" sz="3200" b="1" dirty="0">
                <a:solidFill>
                  <a:schemeClr val="accent6"/>
                </a:solidFill>
              </a:rPr>
            </a:br>
            <a:r>
              <a:rPr lang="en-US" sz="3200" dirty="0">
                <a:solidFill>
                  <a:schemeClr val="accent6"/>
                </a:solidFill>
              </a:rPr>
              <a:t> </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D55410AC-9CED-CB4D-29BF-7DD6931C54FD}"/>
              </a:ext>
            </a:extLst>
          </p:cNvPr>
          <p:cNvSpPr>
            <a:spLocks noGrp="1"/>
          </p:cNvSpPr>
          <p:nvPr>
            <p:ph idx="1"/>
          </p:nvPr>
        </p:nvSpPr>
        <p:spPr>
          <a:xfrm>
            <a:off x="35496" y="692696"/>
            <a:ext cx="9073008" cy="6192688"/>
          </a:xfrm>
        </p:spPr>
        <p:txBody>
          <a:bodyPr/>
          <a:lstStyle/>
          <a:p>
            <a:r>
              <a:rPr lang="fr-FR" dirty="0">
                <a:solidFill>
                  <a:schemeClr val="accent6"/>
                </a:solidFill>
              </a:rPr>
              <a:t>PIB par habitant : </a:t>
            </a:r>
            <a:r>
              <a:rPr lang="fr-FR" b="1" dirty="0">
                <a:solidFill>
                  <a:schemeClr val="accent6"/>
                </a:solidFill>
              </a:rPr>
              <a:t>11 000 dollars</a:t>
            </a:r>
            <a:r>
              <a:rPr lang="fr-FR" dirty="0">
                <a:solidFill>
                  <a:schemeClr val="accent6"/>
                </a:solidFill>
              </a:rPr>
              <a:t> (le plus élevé d’Afrique après les Seychelles)</a:t>
            </a:r>
            <a:endParaRPr lang="en-US" dirty="0">
              <a:solidFill>
                <a:schemeClr val="accent6"/>
              </a:solidFill>
            </a:endParaRPr>
          </a:p>
          <a:p>
            <a:pPr lvl="0"/>
            <a:r>
              <a:rPr lang="fr-FR" dirty="0">
                <a:solidFill>
                  <a:schemeClr val="accent6"/>
                </a:solidFill>
              </a:rPr>
              <a:t>Seulement </a:t>
            </a:r>
            <a:r>
              <a:rPr lang="fr-FR" b="1" dirty="0">
                <a:solidFill>
                  <a:schemeClr val="accent6"/>
                </a:solidFill>
              </a:rPr>
              <a:t>3% du PIB vient du sucre alors que 70% vient des services à haute valeur ajoutée</a:t>
            </a:r>
            <a:endParaRPr lang="en-US" b="1" dirty="0">
              <a:solidFill>
                <a:schemeClr val="accent6"/>
              </a:solidFill>
            </a:endParaRPr>
          </a:p>
          <a:p>
            <a:pPr lvl="0"/>
            <a:r>
              <a:rPr lang="fr-FR" b="1" dirty="0">
                <a:solidFill>
                  <a:schemeClr val="accent6"/>
                </a:solidFill>
              </a:rPr>
              <a:t>500 brevets par million d’habitants</a:t>
            </a:r>
            <a:r>
              <a:rPr lang="fr-FR" dirty="0">
                <a:solidFill>
                  <a:schemeClr val="accent6"/>
                </a:solidFill>
              </a:rPr>
              <a:t> – le meilleur ratio africain </a:t>
            </a:r>
            <a:endParaRPr lang="en-US" dirty="0">
              <a:solidFill>
                <a:schemeClr val="accent6"/>
              </a:solidFill>
            </a:endParaRPr>
          </a:p>
          <a:p>
            <a:pPr lvl="0"/>
            <a:r>
              <a:rPr lang="fr-FR" dirty="0">
                <a:solidFill>
                  <a:schemeClr val="accent6"/>
                </a:solidFill>
              </a:rPr>
              <a:t>Biotechnologie marine : 150+ brevets (cosmétiques d'algues, nutraceutiques)</a:t>
            </a:r>
            <a:r>
              <a:rPr lang="en-US" dirty="0">
                <a:solidFill>
                  <a:schemeClr val="accent6"/>
                </a:solidFill>
              </a:rPr>
              <a:t> </a:t>
            </a:r>
          </a:p>
          <a:p>
            <a:pPr lvl="0"/>
            <a:r>
              <a:rPr lang="fr-FR" dirty="0">
                <a:solidFill>
                  <a:schemeClr val="accent6"/>
                </a:solidFill>
              </a:rPr>
              <a:t>Hub fintech régional!</a:t>
            </a:r>
          </a:p>
          <a:p>
            <a:endParaRPr lang="fr-FR" b="1" dirty="0">
              <a:solidFill>
                <a:schemeClr val="accent6"/>
              </a:solidFill>
            </a:endParaRPr>
          </a:p>
          <a:p>
            <a:r>
              <a:rPr lang="fr-FR" b="1" dirty="0">
                <a:solidFill>
                  <a:schemeClr val="accent6"/>
                </a:solidFill>
              </a:rPr>
              <a:t>Citation d’un responsable mauricien :</a:t>
            </a:r>
            <a:r>
              <a:rPr lang="fr-FR" dirty="0">
                <a:solidFill>
                  <a:schemeClr val="accent6"/>
                </a:solidFill>
              </a:rPr>
              <a:t> </a:t>
            </a:r>
            <a:r>
              <a:rPr lang="fr-FR" i="1" dirty="0">
                <a:solidFill>
                  <a:schemeClr val="accent6"/>
                </a:solidFill>
              </a:rPr>
              <a:t>« Nous avons utilisé l’information en matière de brevets comme GPS pour notre transformation économique. »</a:t>
            </a:r>
            <a:endParaRPr lang="en-US" dirty="0">
              <a:solidFill>
                <a:schemeClr val="accent6"/>
              </a:solidFill>
            </a:endParaRPr>
          </a:p>
          <a:p>
            <a:pPr marL="0" indent="0" algn="just">
              <a:buNone/>
            </a:pPr>
            <a:endParaRPr lang="en-US" dirty="0"/>
          </a:p>
          <a:p>
            <a:pPr lvl="0" algn="just"/>
            <a:endParaRPr lang="en-US" sz="3200" dirty="0">
              <a:solidFill>
                <a:schemeClr val="accent6"/>
              </a:solidFill>
            </a:endParaRPr>
          </a:p>
        </p:txBody>
      </p:sp>
    </p:spTree>
    <p:extLst>
      <p:ext uri="{BB962C8B-B14F-4D97-AF65-F5344CB8AC3E}">
        <p14:creationId xmlns:p14="http://schemas.microsoft.com/office/powerpoint/2010/main" val="16600198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5B4F3-F2CE-72AB-10E7-EE5CE5285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9B11F-3072-A6A9-1095-5D33902E968C}"/>
              </a:ext>
            </a:extLst>
          </p:cNvPr>
          <p:cNvSpPr>
            <a:spLocks noGrp="1"/>
          </p:cNvSpPr>
          <p:nvPr>
            <p:ph type="title"/>
          </p:nvPr>
        </p:nvSpPr>
        <p:spPr>
          <a:xfrm>
            <a:off x="0" y="1"/>
            <a:ext cx="9108504" cy="692695"/>
          </a:xfrm>
        </p:spPr>
        <p:txBody>
          <a:bodyPr/>
          <a:lstStyle/>
          <a:p>
            <a:br>
              <a:rPr lang="en-US" dirty="0">
                <a:solidFill>
                  <a:schemeClr val="accent6"/>
                </a:solidFill>
              </a:rPr>
            </a:br>
            <a:br>
              <a:rPr lang="en-US" dirty="0">
                <a:solidFill>
                  <a:schemeClr val="accent6"/>
                </a:solidFill>
              </a:rPr>
            </a:br>
            <a:br>
              <a:rPr lang="en-US" dirty="0">
                <a:solidFill>
                  <a:schemeClr val="accent6"/>
                </a:solidFill>
              </a:rPr>
            </a:br>
            <a:r>
              <a:rPr lang="fr-FR" sz="3200" b="1" dirty="0"/>
              <a:t>KENYA : M-Pesa </a:t>
            </a:r>
            <a:br>
              <a:rPr lang="en-US" dirty="0"/>
            </a:br>
            <a:br>
              <a:rPr lang="en-US" sz="3200" b="1" dirty="0">
                <a:solidFill>
                  <a:schemeClr val="accent6"/>
                </a:solidFill>
              </a:rPr>
            </a:br>
            <a:r>
              <a:rPr lang="en-US" sz="3200" dirty="0">
                <a:solidFill>
                  <a:schemeClr val="accent6"/>
                </a:solidFill>
              </a:rPr>
              <a:t> </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E6DDE64A-7463-4776-4285-508F62B6E355}"/>
              </a:ext>
            </a:extLst>
          </p:cNvPr>
          <p:cNvSpPr>
            <a:spLocks noGrp="1"/>
          </p:cNvSpPr>
          <p:nvPr>
            <p:ph idx="1"/>
          </p:nvPr>
        </p:nvSpPr>
        <p:spPr>
          <a:xfrm>
            <a:off x="35496" y="692696"/>
            <a:ext cx="9073008" cy="6192688"/>
          </a:xfrm>
        </p:spPr>
        <p:txBody>
          <a:bodyPr/>
          <a:lstStyle/>
          <a:p>
            <a:r>
              <a:rPr lang="fr-FR" sz="3200" dirty="0">
                <a:solidFill>
                  <a:schemeClr val="accent6"/>
                </a:solidFill>
              </a:rPr>
              <a:t>2007: </a:t>
            </a:r>
            <a:r>
              <a:rPr lang="fr-FR" sz="3200" dirty="0" err="1">
                <a:solidFill>
                  <a:schemeClr val="accent6"/>
                </a:solidFill>
              </a:rPr>
              <a:t>Safaricom</a:t>
            </a:r>
            <a:r>
              <a:rPr lang="fr-FR" sz="3200" dirty="0">
                <a:solidFill>
                  <a:schemeClr val="accent6"/>
                </a:solidFill>
              </a:rPr>
              <a:t> analyse des milliers de brevets de paiement mobile, de transfert d’argent et de systèmes bancaires</a:t>
            </a:r>
            <a:endParaRPr lang="fr-FR" sz="3200" b="1" dirty="0">
              <a:solidFill>
                <a:schemeClr val="accent6"/>
              </a:solidFill>
            </a:endParaRPr>
          </a:p>
          <a:p>
            <a:r>
              <a:rPr lang="fr-FR" sz="3200" b="1" dirty="0">
                <a:solidFill>
                  <a:schemeClr val="accent6"/>
                </a:solidFill>
              </a:rPr>
              <a:t>Résultat :</a:t>
            </a:r>
            <a:r>
              <a:rPr lang="fr-FR" sz="3200" dirty="0">
                <a:solidFill>
                  <a:schemeClr val="accent6"/>
                </a:solidFill>
              </a:rPr>
              <a:t> Lancement de </a:t>
            </a:r>
            <a:r>
              <a:rPr lang="fr-FR" sz="3200" b="1" dirty="0">
                <a:solidFill>
                  <a:schemeClr val="accent6"/>
                </a:solidFill>
              </a:rPr>
              <a:t>M-Pesa</a:t>
            </a:r>
          </a:p>
          <a:p>
            <a:r>
              <a:rPr lang="fr-FR" sz="3200" dirty="0">
                <a:solidFill>
                  <a:schemeClr val="accent6"/>
                </a:solidFill>
              </a:rPr>
              <a:t>Aujourd’hui :</a:t>
            </a:r>
            <a:endParaRPr lang="en-US" sz="3200" dirty="0">
              <a:solidFill>
                <a:schemeClr val="accent6"/>
              </a:solidFill>
            </a:endParaRPr>
          </a:p>
          <a:p>
            <a:pPr lvl="1"/>
            <a:r>
              <a:rPr lang="en-US" sz="3200" b="1" dirty="0">
                <a:solidFill>
                  <a:schemeClr val="accent6"/>
                </a:solidFill>
              </a:rPr>
              <a:t>50 millions </a:t>
            </a:r>
            <a:r>
              <a:rPr lang="en-US" sz="3200" b="1" dirty="0" err="1">
                <a:solidFill>
                  <a:schemeClr val="accent6"/>
                </a:solidFill>
              </a:rPr>
              <a:t>d’utilisateurs</a:t>
            </a:r>
            <a:r>
              <a:rPr lang="en-US" sz="3200" dirty="0">
                <a:solidFill>
                  <a:schemeClr val="accent6"/>
                </a:solidFill>
              </a:rPr>
              <a:t> </a:t>
            </a:r>
            <a:r>
              <a:rPr lang="en-US" sz="3200" dirty="0" err="1">
                <a:solidFill>
                  <a:schemeClr val="accent6"/>
                </a:solidFill>
              </a:rPr>
              <a:t>en</a:t>
            </a:r>
            <a:r>
              <a:rPr lang="en-US" sz="3200" dirty="0">
                <a:solidFill>
                  <a:schemeClr val="accent6"/>
                </a:solidFill>
              </a:rPr>
              <a:t> Afrique</a:t>
            </a:r>
          </a:p>
          <a:p>
            <a:pPr lvl="1"/>
            <a:r>
              <a:rPr lang="fr-FR" sz="3200" dirty="0">
                <a:solidFill>
                  <a:schemeClr val="accent6"/>
                </a:solidFill>
              </a:rPr>
              <a:t>Plus de transactions que Western Union sur le continent</a:t>
            </a:r>
            <a:endParaRPr lang="en-US" sz="3200" dirty="0">
              <a:solidFill>
                <a:schemeClr val="accent6"/>
              </a:solidFill>
            </a:endParaRPr>
          </a:p>
          <a:p>
            <a:pPr lvl="1"/>
            <a:r>
              <a:rPr lang="en-US" sz="3200" dirty="0">
                <a:solidFill>
                  <a:schemeClr val="accent6"/>
                </a:solidFill>
              </a:rPr>
              <a:t>A </a:t>
            </a:r>
            <a:r>
              <a:rPr lang="en-US" sz="3200" dirty="0" err="1">
                <a:solidFill>
                  <a:schemeClr val="accent6"/>
                </a:solidFill>
              </a:rPr>
              <a:t>généré</a:t>
            </a:r>
            <a:r>
              <a:rPr lang="en-US" sz="3200" dirty="0">
                <a:solidFill>
                  <a:schemeClr val="accent6"/>
                </a:solidFill>
              </a:rPr>
              <a:t> </a:t>
            </a:r>
            <a:r>
              <a:rPr lang="en-US" sz="3200" b="1" dirty="0">
                <a:solidFill>
                  <a:schemeClr val="accent6"/>
                </a:solidFill>
              </a:rPr>
              <a:t>200+ brevets </a:t>
            </a:r>
            <a:r>
              <a:rPr lang="en-US" sz="3200" b="1" dirty="0" err="1">
                <a:solidFill>
                  <a:schemeClr val="accent6"/>
                </a:solidFill>
              </a:rPr>
              <a:t>kenyans</a:t>
            </a:r>
            <a:r>
              <a:rPr lang="en-US" sz="3200" b="1" dirty="0">
                <a:solidFill>
                  <a:schemeClr val="accent6"/>
                </a:solidFill>
              </a:rPr>
              <a:t> </a:t>
            </a:r>
            <a:r>
              <a:rPr lang="en-US" sz="3200" b="1" dirty="0" err="1">
                <a:solidFill>
                  <a:schemeClr val="accent6"/>
                </a:solidFill>
              </a:rPr>
              <a:t>dérivés</a:t>
            </a:r>
            <a:endParaRPr lang="en-US" sz="3200" dirty="0">
              <a:solidFill>
                <a:schemeClr val="accent6"/>
              </a:solidFill>
            </a:endParaRPr>
          </a:p>
          <a:p>
            <a:pPr lvl="1"/>
            <a:r>
              <a:rPr lang="en-US" sz="3200" dirty="0" err="1">
                <a:solidFill>
                  <a:schemeClr val="accent6"/>
                </a:solidFill>
              </a:rPr>
              <a:t>Modèle</a:t>
            </a:r>
            <a:r>
              <a:rPr lang="en-US" sz="3200" dirty="0">
                <a:solidFill>
                  <a:schemeClr val="accent6"/>
                </a:solidFill>
              </a:rPr>
              <a:t> </a:t>
            </a:r>
            <a:r>
              <a:rPr lang="en-US" sz="3200" dirty="0" err="1">
                <a:solidFill>
                  <a:schemeClr val="accent6"/>
                </a:solidFill>
              </a:rPr>
              <a:t>copié</a:t>
            </a:r>
            <a:r>
              <a:rPr lang="en-US" sz="3200" dirty="0">
                <a:solidFill>
                  <a:schemeClr val="accent6"/>
                </a:solidFill>
              </a:rPr>
              <a:t> dans 10+ pays</a:t>
            </a:r>
          </a:p>
          <a:p>
            <a:pPr lvl="1"/>
            <a:r>
              <a:rPr lang="en-US" sz="3200" dirty="0">
                <a:solidFill>
                  <a:schemeClr val="accent6"/>
                </a:solidFill>
              </a:rPr>
              <a:t>A </a:t>
            </a:r>
            <a:r>
              <a:rPr lang="en-US" sz="3200" dirty="0" err="1">
                <a:solidFill>
                  <a:schemeClr val="accent6"/>
                </a:solidFill>
              </a:rPr>
              <a:t>transformé</a:t>
            </a:r>
            <a:r>
              <a:rPr lang="en-US" sz="3200" dirty="0">
                <a:solidFill>
                  <a:schemeClr val="accent6"/>
                </a:solidFill>
              </a:rPr>
              <a:t> </a:t>
            </a:r>
            <a:r>
              <a:rPr lang="en-US" sz="3200" dirty="0" err="1">
                <a:solidFill>
                  <a:schemeClr val="accent6"/>
                </a:solidFill>
              </a:rPr>
              <a:t>l’économie</a:t>
            </a:r>
            <a:r>
              <a:rPr lang="en-US" sz="3200" dirty="0">
                <a:solidFill>
                  <a:schemeClr val="accent6"/>
                </a:solidFill>
              </a:rPr>
              <a:t> </a:t>
            </a:r>
            <a:r>
              <a:rPr lang="en-US" sz="3200" dirty="0" err="1">
                <a:solidFill>
                  <a:schemeClr val="accent6"/>
                </a:solidFill>
              </a:rPr>
              <a:t>kenyane</a:t>
            </a:r>
            <a:endParaRPr lang="en-US" sz="3200" dirty="0">
              <a:solidFill>
                <a:schemeClr val="accent6"/>
              </a:solidFill>
            </a:endParaRPr>
          </a:p>
          <a:p>
            <a:pPr marL="0" indent="0">
              <a:buNone/>
            </a:pPr>
            <a:endParaRPr lang="en-US" dirty="0">
              <a:solidFill>
                <a:schemeClr val="accent6"/>
              </a:solidFill>
            </a:endParaRPr>
          </a:p>
          <a:p>
            <a:pPr marL="0" indent="0" algn="just">
              <a:buNone/>
            </a:pPr>
            <a:endParaRPr lang="en-US" dirty="0"/>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41700653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CD493-AF10-F999-C0AC-3AB9D0A2B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CA16C0-C675-ADB9-8B08-133B23D521FD}"/>
              </a:ext>
            </a:extLst>
          </p:cNvPr>
          <p:cNvSpPr>
            <a:spLocks noGrp="1"/>
          </p:cNvSpPr>
          <p:nvPr>
            <p:ph type="title"/>
          </p:nvPr>
        </p:nvSpPr>
        <p:spPr>
          <a:xfrm>
            <a:off x="0" y="1"/>
            <a:ext cx="9108504" cy="692695"/>
          </a:xfrm>
        </p:spPr>
        <p:txBody>
          <a:bodyPr/>
          <a:lstStyle/>
          <a:p>
            <a:br>
              <a:rPr lang="en-US" dirty="0">
                <a:solidFill>
                  <a:schemeClr val="accent6"/>
                </a:solidFill>
              </a:rPr>
            </a:br>
            <a:br>
              <a:rPr lang="en-US" dirty="0">
                <a:solidFill>
                  <a:schemeClr val="accent6"/>
                </a:solidFill>
              </a:rPr>
            </a:br>
            <a:br>
              <a:rPr lang="en-US" dirty="0">
                <a:solidFill>
                  <a:schemeClr val="accent6"/>
                </a:solidFill>
              </a:rPr>
            </a:br>
            <a:r>
              <a:rPr lang="fr-FR" sz="3200" b="1" dirty="0"/>
              <a:t>KENYA : Silicon Savannah</a:t>
            </a:r>
            <a:br>
              <a:rPr lang="en-US" dirty="0"/>
            </a:br>
            <a:br>
              <a:rPr lang="en-US" sz="3200" b="1" dirty="0">
                <a:solidFill>
                  <a:schemeClr val="accent6"/>
                </a:solidFill>
              </a:rPr>
            </a:br>
            <a:r>
              <a:rPr lang="en-US" sz="3200" dirty="0">
                <a:solidFill>
                  <a:schemeClr val="accent6"/>
                </a:solidFill>
              </a:rPr>
              <a:t> </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1232F182-B682-CF4D-8E26-BD386303F730}"/>
              </a:ext>
            </a:extLst>
          </p:cNvPr>
          <p:cNvSpPr>
            <a:spLocks noGrp="1"/>
          </p:cNvSpPr>
          <p:nvPr>
            <p:ph idx="1"/>
          </p:nvPr>
        </p:nvSpPr>
        <p:spPr>
          <a:xfrm>
            <a:off x="35496" y="692696"/>
            <a:ext cx="9073008" cy="6192688"/>
          </a:xfrm>
        </p:spPr>
        <p:txBody>
          <a:bodyPr/>
          <a:lstStyle/>
          <a:p>
            <a:r>
              <a:rPr lang="fr-FR" sz="3200" b="1" dirty="0">
                <a:solidFill>
                  <a:schemeClr val="accent6"/>
                </a:solidFill>
              </a:rPr>
              <a:t>M-KOPA</a:t>
            </a:r>
            <a:r>
              <a:rPr lang="fr-FR" sz="3200" dirty="0">
                <a:solidFill>
                  <a:schemeClr val="accent6"/>
                </a:solidFill>
              </a:rPr>
              <a:t> (énergie solaire prépayée) : Analyse de brevets d’énergie distribuée → 1.5 million de foyers connectés → modèle exporté dans 8 pays africains</a:t>
            </a:r>
            <a:endParaRPr lang="en-US" sz="3200" dirty="0">
              <a:solidFill>
                <a:schemeClr val="accent6"/>
              </a:solidFill>
            </a:endParaRPr>
          </a:p>
          <a:p>
            <a:r>
              <a:rPr lang="fr-FR" sz="3200" b="1" dirty="0">
                <a:solidFill>
                  <a:schemeClr val="accent6"/>
                </a:solidFill>
              </a:rPr>
              <a:t>Nairobi</a:t>
            </a:r>
            <a:r>
              <a:rPr lang="fr-FR" sz="3200" dirty="0">
                <a:solidFill>
                  <a:schemeClr val="accent6"/>
                </a:solidFill>
              </a:rPr>
              <a:t> est devenue la « Silicon Savannah » :</a:t>
            </a:r>
            <a:endParaRPr lang="en-US" sz="3200" dirty="0">
              <a:solidFill>
                <a:schemeClr val="accent6"/>
              </a:solidFill>
            </a:endParaRPr>
          </a:p>
          <a:p>
            <a:pPr lvl="1"/>
            <a:r>
              <a:rPr lang="en-US" sz="3200" dirty="0">
                <a:solidFill>
                  <a:schemeClr val="accent6"/>
                </a:solidFill>
              </a:rPr>
              <a:t>200+ startups tech</a:t>
            </a:r>
          </a:p>
          <a:p>
            <a:pPr lvl="1"/>
            <a:r>
              <a:rPr lang="en-US" sz="3200" dirty="0">
                <a:solidFill>
                  <a:schemeClr val="accent6"/>
                </a:solidFill>
              </a:rPr>
              <a:t>8 CATI </a:t>
            </a:r>
            <a:r>
              <a:rPr lang="en-US" sz="3200" dirty="0" err="1">
                <a:solidFill>
                  <a:schemeClr val="accent6"/>
                </a:solidFill>
              </a:rPr>
              <a:t>opérationnels</a:t>
            </a:r>
            <a:endParaRPr lang="en-US" sz="3200" dirty="0">
              <a:solidFill>
                <a:schemeClr val="accent6"/>
              </a:solidFill>
            </a:endParaRPr>
          </a:p>
          <a:p>
            <a:pPr marL="0" indent="0">
              <a:buNone/>
            </a:pPr>
            <a:endParaRPr lang="en-US" dirty="0">
              <a:solidFill>
                <a:schemeClr val="accent6"/>
              </a:solidFill>
            </a:endParaRPr>
          </a:p>
          <a:p>
            <a:pPr marL="0" indent="0" algn="just">
              <a:buNone/>
            </a:pPr>
            <a:endParaRPr lang="en-US" dirty="0"/>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15285403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29742-7725-63F3-FBAF-657F88524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E0A721-35FB-86F8-4A82-46FDF98B0C38}"/>
              </a:ext>
            </a:extLst>
          </p:cNvPr>
          <p:cNvSpPr>
            <a:spLocks noGrp="1"/>
          </p:cNvSpPr>
          <p:nvPr>
            <p:ph type="title"/>
          </p:nvPr>
        </p:nvSpPr>
        <p:spPr>
          <a:xfrm>
            <a:off x="0" y="1"/>
            <a:ext cx="9108504" cy="692695"/>
          </a:xfrm>
        </p:spPr>
        <p:txBody>
          <a:bodyPr/>
          <a:lstStyle/>
          <a:p>
            <a:br>
              <a:rPr lang="en-US" dirty="0">
                <a:solidFill>
                  <a:schemeClr val="accent6"/>
                </a:solidFill>
              </a:rPr>
            </a:br>
            <a:br>
              <a:rPr lang="en-US" dirty="0">
                <a:solidFill>
                  <a:schemeClr val="accent6"/>
                </a:solidFill>
              </a:rPr>
            </a:br>
            <a:br>
              <a:rPr lang="en-US" dirty="0">
                <a:solidFill>
                  <a:schemeClr val="accent6"/>
                </a:solidFill>
              </a:rPr>
            </a:br>
            <a:r>
              <a:rPr lang="fr-FR" sz="3200" b="1" dirty="0">
                <a:solidFill>
                  <a:schemeClr val="accent6"/>
                </a:solidFill>
              </a:rPr>
              <a:t>Afrique du Sud</a:t>
            </a:r>
            <a:r>
              <a:rPr lang="fr-FR" sz="3200" b="1" dirty="0"/>
              <a:t> : Leader continental</a:t>
            </a:r>
            <a:br>
              <a:rPr lang="en-US" dirty="0"/>
            </a:br>
            <a:br>
              <a:rPr lang="en-US" sz="3200" b="1" dirty="0">
                <a:solidFill>
                  <a:schemeClr val="accent6"/>
                </a:solidFill>
              </a:rPr>
            </a:br>
            <a:r>
              <a:rPr lang="en-US" sz="3200" dirty="0">
                <a:solidFill>
                  <a:schemeClr val="accent6"/>
                </a:solidFill>
              </a:rPr>
              <a:t> </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5E63FCD0-551C-E667-E276-9F32E48AB22E}"/>
              </a:ext>
            </a:extLst>
          </p:cNvPr>
          <p:cNvSpPr>
            <a:spLocks noGrp="1"/>
          </p:cNvSpPr>
          <p:nvPr>
            <p:ph idx="1"/>
          </p:nvPr>
        </p:nvSpPr>
        <p:spPr>
          <a:xfrm>
            <a:off x="35496" y="692696"/>
            <a:ext cx="9073008" cy="6192688"/>
          </a:xfrm>
        </p:spPr>
        <p:txBody>
          <a:bodyPr/>
          <a:lstStyle/>
          <a:p>
            <a:pPr lvl="0" algn="just"/>
            <a:r>
              <a:rPr lang="fr-FR" sz="3200" b="1" dirty="0">
                <a:solidFill>
                  <a:schemeClr val="accent6"/>
                </a:solidFill>
              </a:rPr>
              <a:t>7 500 brevets par an</a:t>
            </a:r>
            <a:r>
              <a:rPr lang="fr-FR" sz="3200" dirty="0">
                <a:solidFill>
                  <a:schemeClr val="accent6"/>
                </a:solidFill>
              </a:rPr>
              <a:t> – 1er pays africain</a:t>
            </a:r>
            <a:endParaRPr lang="en-US" sz="3200" dirty="0">
              <a:solidFill>
                <a:schemeClr val="accent6"/>
              </a:solidFill>
            </a:endParaRPr>
          </a:p>
          <a:p>
            <a:pPr lvl="0" algn="just"/>
            <a:r>
              <a:rPr lang="fr-FR" sz="3200" dirty="0">
                <a:solidFill>
                  <a:schemeClr val="accent6"/>
                </a:solidFill>
              </a:rPr>
              <a:t>3 500+ brevets en </a:t>
            </a:r>
            <a:r>
              <a:rPr lang="fr-FR" sz="3200" b="1" dirty="0">
                <a:solidFill>
                  <a:schemeClr val="accent6"/>
                </a:solidFill>
              </a:rPr>
              <a:t>technologies minières </a:t>
            </a:r>
            <a:r>
              <a:rPr lang="fr-FR" sz="3200" dirty="0">
                <a:solidFill>
                  <a:schemeClr val="accent6"/>
                </a:solidFill>
              </a:rPr>
              <a:t>(analyse systématique des brevets notamment australiens et canadiens)</a:t>
            </a:r>
            <a:endParaRPr lang="en-US" sz="3200" dirty="0">
              <a:solidFill>
                <a:schemeClr val="accent6"/>
              </a:solidFill>
            </a:endParaRPr>
          </a:p>
          <a:p>
            <a:pPr lvl="0" algn="just"/>
            <a:r>
              <a:rPr lang="fr-FR" sz="3200" dirty="0">
                <a:solidFill>
                  <a:schemeClr val="accent6"/>
                </a:solidFill>
              </a:rPr>
              <a:t>Technologies platine et or : procédés propres brevetés</a:t>
            </a:r>
            <a:endParaRPr lang="en-US" sz="3200" dirty="0">
              <a:solidFill>
                <a:schemeClr val="accent6"/>
              </a:solidFill>
            </a:endParaRPr>
          </a:p>
          <a:p>
            <a:pPr lvl="0" algn="just"/>
            <a:r>
              <a:rPr lang="fr-FR" sz="3200" dirty="0">
                <a:solidFill>
                  <a:schemeClr val="accent6"/>
                </a:solidFill>
              </a:rPr>
              <a:t>Université du Cap : 200 millions Rand/an en royalties de brevets</a:t>
            </a:r>
            <a:endParaRPr lang="en-US" sz="3200" dirty="0">
              <a:solidFill>
                <a:schemeClr val="accent6"/>
              </a:solidFill>
            </a:endParaRPr>
          </a:p>
          <a:p>
            <a:pPr lvl="0" algn="just"/>
            <a:r>
              <a:rPr lang="fr-FR" sz="3200" dirty="0">
                <a:solidFill>
                  <a:schemeClr val="accent6"/>
                </a:solidFill>
              </a:rPr>
              <a:t>CSIR (Conseil pour la recherche scientifique et industrielle) « </a:t>
            </a:r>
            <a:r>
              <a:rPr lang="fr-FR" sz="3200" i="1" dirty="0">
                <a:solidFill>
                  <a:schemeClr val="accent6"/>
                </a:solidFill>
              </a:rPr>
              <a:t>70% de nos innovations minières viennent de l'amélioration de technologies brevetées ailleurs »</a:t>
            </a:r>
            <a:endParaRPr lang="en-US" sz="3200" dirty="0">
              <a:solidFill>
                <a:schemeClr val="accent6"/>
              </a:solidFill>
            </a:endParaRPr>
          </a:p>
          <a:p>
            <a:pPr marL="0" indent="0">
              <a:buNone/>
            </a:pPr>
            <a:endParaRPr lang="en-US" dirty="0">
              <a:solidFill>
                <a:schemeClr val="accent6"/>
              </a:solidFill>
            </a:endParaRPr>
          </a:p>
          <a:p>
            <a:pPr marL="0" indent="0" algn="just">
              <a:buNone/>
            </a:pPr>
            <a:endParaRPr lang="en-US" dirty="0"/>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27071294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020E7-2884-CD4E-459F-7668B05DC5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A2F4B-19DD-CEE0-3879-5ED8C29B95EC}"/>
              </a:ext>
            </a:extLst>
          </p:cNvPr>
          <p:cNvSpPr>
            <a:spLocks noGrp="1"/>
          </p:cNvSpPr>
          <p:nvPr>
            <p:ph type="title"/>
          </p:nvPr>
        </p:nvSpPr>
        <p:spPr>
          <a:xfrm>
            <a:off x="0" y="1"/>
            <a:ext cx="9108504" cy="692695"/>
          </a:xfrm>
        </p:spPr>
        <p:txBody>
          <a:bodyPr/>
          <a:lstStyle/>
          <a:p>
            <a:br>
              <a:rPr lang="en-US" dirty="0">
                <a:solidFill>
                  <a:schemeClr val="accent6"/>
                </a:solidFill>
              </a:rPr>
            </a:br>
            <a:br>
              <a:rPr lang="en-US" dirty="0">
                <a:solidFill>
                  <a:schemeClr val="accent6"/>
                </a:solidFill>
              </a:rPr>
            </a:br>
            <a:br>
              <a:rPr lang="en-US" dirty="0">
                <a:solidFill>
                  <a:schemeClr val="accent6"/>
                </a:solidFill>
              </a:rPr>
            </a:br>
            <a:br>
              <a:rPr lang="fr-FR" sz="3200" b="1" dirty="0">
                <a:solidFill>
                  <a:schemeClr val="accent6"/>
                </a:solidFill>
              </a:rPr>
            </a:br>
            <a:r>
              <a:rPr lang="en-US" b="1" dirty="0"/>
              <a:t>Le Maroc: Le champion </a:t>
            </a:r>
            <a:r>
              <a:rPr lang="en-US" b="1" dirty="0" err="1"/>
              <a:t>maghrébin</a:t>
            </a:r>
            <a:br>
              <a:rPr lang="en-US" dirty="0"/>
            </a:br>
            <a:br>
              <a:rPr lang="en-US" dirty="0"/>
            </a:br>
            <a:br>
              <a:rPr lang="en-US" sz="3200" b="1" dirty="0">
                <a:solidFill>
                  <a:schemeClr val="accent6"/>
                </a:solidFill>
              </a:rPr>
            </a:br>
            <a:r>
              <a:rPr lang="en-US" sz="3200" dirty="0">
                <a:solidFill>
                  <a:schemeClr val="accent6"/>
                </a:solidFill>
              </a:rPr>
              <a:t> </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4530B249-9EE3-4A23-9E97-E2D2FA52BA3F}"/>
              </a:ext>
            </a:extLst>
          </p:cNvPr>
          <p:cNvSpPr>
            <a:spLocks noGrp="1"/>
          </p:cNvSpPr>
          <p:nvPr>
            <p:ph idx="1"/>
          </p:nvPr>
        </p:nvSpPr>
        <p:spPr>
          <a:xfrm>
            <a:off x="35496" y="980728"/>
            <a:ext cx="9073008" cy="5904656"/>
          </a:xfrm>
        </p:spPr>
        <p:txBody>
          <a:bodyPr/>
          <a:lstStyle/>
          <a:p>
            <a:pPr lvl="0"/>
            <a:r>
              <a:rPr lang="fr-FR" sz="3200" dirty="0">
                <a:solidFill>
                  <a:schemeClr val="accent6"/>
                </a:solidFill>
              </a:rPr>
              <a:t>1 800 brevets/an – leader Afrique du Nord</a:t>
            </a:r>
            <a:endParaRPr lang="en-US" sz="3200" dirty="0">
              <a:solidFill>
                <a:schemeClr val="accent6"/>
              </a:solidFill>
            </a:endParaRPr>
          </a:p>
          <a:p>
            <a:pPr lvl="0"/>
            <a:r>
              <a:rPr lang="fr-FR" sz="3200" dirty="0">
                <a:solidFill>
                  <a:schemeClr val="accent6"/>
                </a:solidFill>
              </a:rPr>
              <a:t>Hub automobile africain (Renault, PSA, Ford) grâce à des ingénieurs formés à l’analyse des brevets</a:t>
            </a:r>
            <a:endParaRPr lang="en-US" sz="3200" dirty="0">
              <a:solidFill>
                <a:schemeClr val="accent6"/>
              </a:solidFill>
            </a:endParaRPr>
          </a:p>
          <a:p>
            <a:pPr lvl="0"/>
            <a:r>
              <a:rPr lang="fr-FR" sz="3200" dirty="0">
                <a:solidFill>
                  <a:schemeClr val="accent6"/>
                </a:solidFill>
              </a:rPr>
              <a:t>Leader africain en énergies solaires : complexe Noor (analyse systématique des brevets espagnols et allemands)</a:t>
            </a:r>
            <a:endParaRPr lang="en-US" sz="3200" dirty="0">
              <a:solidFill>
                <a:schemeClr val="accent6"/>
              </a:solidFill>
            </a:endParaRPr>
          </a:p>
          <a:p>
            <a:pPr lvl="0"/>
            <a:r>
              <a:rPr lang="fr-FR" sz="3200" dirty="0">
                <a:solidFill>
                  <a:schemeClr val="accent6"/>
                </a:solidFill>
              </a:rPr>
              <a:t>Technologies de valorisation des phosphates : 400+ brevets</a:t>
            </a:r>
          </a:p>
          <a:p>
            <a:pPr lvl="0"/>
            <a:r>
              <a:rPr lang="fr-FR" sz="3200" dirty="0">
                <a:solidFill>
                  <a:schemeClr val="accent6"/>
                </a:solidFill>
              </a:rPr>
              <a:t>1er pays africain en dépôts de brevets verts</a:t>
            </a:r>
            <a:br>
              <a:rPr lang="en-US" sz="3600" dirty="0">
                <a:solidFill>
                  <a:schemeClr val="accent6"/>
                </a:solidFill>
              </a:rPr>
            </a:br>
            <a:endParaRPr lang="en-US" sz="3600" dirty="0">
              <a:solidFill>
                <a:schemeClr val="accent6"/>
              </a:solidFill>
            </a:endParaRPr>
          </a:p>
          <a:p>
            <a:pPr marL="0" lvl="0" indent="0">
              <a:buNone/>
            </a:pPr>
            <a:endParaRPr lang="en-US" sz="3200" dirty="0">
              <a:solidFill>
                <a:schemeClr val="accent6"/>
              </a:solidFill>
            </a:endParaRPr>
          </a:p>
          <a:p>
            <a:pPr marL="0" indent="0">
              <a:buNone/>
            </a:pPr>
            <a:endParaRPr lang="en-US" dirty="0">
              <a:solidFill>
                <a:schemeClr val="accent6"/>
              </a:solidFill>
            </a:endParaRPr>
          </a:p>
          <a:p>
            <a:pPr marL="0" indent="0" algn="just">
              <a:buNone/>
            </a:pPr>
            <a:endParaRPr lang="en-US" dirty="0"/>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29740715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0A217-E068-0DE0-C2B5-805D456874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BF6A1-B3B7-B9C0-981D-AD60588E2D0C}"/>
              </a:ext>
            </a:extLst>
          </p:cNvPr>
          <p:cNvSpPr>
            <a:spLocks noGrp="1"/>
          </p:cNvSpPr>
          <p:nvPr>
            <p:ph type="title"/>
          </p:nvPr>
        </p:nvSpPr>
        <p:spPr>
          <a:xfrm>
            <a:off x="0" y="1"/>
            <a:ext cx="9108504" cy="692695"/>
          </a:xfrm>
        </p:spPr>
        <p:txBody>
          <a:bodyPr/>
          <a:lstStyle/>
          <a:p>
            <a:br>
              <a:rPr lang="en-US" dirty="0">
                <a:solidFill>
                  <a:schemeClr val="accent6"/>
                </a:solidFill>
              </a:rPr>
            </a:br>
            <a:br>
              <a:rPr lang="en-US" dirty="0">
                <a:solidFill>
                  <a:schemeClr val="accent6"/>
                </a:solidFill>
              </a:rPr>
            </a:br>
            <a:br>
              <a:rPr lang="en-US" dirty="0">
                <a:solidFill>
                  <a:schemeClr val="accent6"/>
                </a:solidFill>
              </a:rPr>
            </a:br>
            <a:br>
              <a:rPr lang="fr-FR" sz="3200" b="1" dirty="0">
                <a:solidFill>
                  <a:schemeClr val="accent6"/>
                </a:solidFill>
              </a:rPr>
            </a:br>
            <a:r>
              <a:rPr lang="en-US" b="1" dirty="0"/>
              <a:t>La </a:t>
            </a:r>
            <a:r>
              <a:rPr lang="en-US" b="1" dirty="0" err="1"/>
              <a:t>Tunisie</a:t>
            </a:r>
            <a:r>
              <a:rPr lang="en-US" b="1" dirty="0"/>
              <a:t>: La Silicon Valley du Maghreb</a:t>
            </a:r>
            <a:br>
              <a:rPr lang="en-US" dirty="0"/>
            </a:br>
            <a:br>
              <a:rPr lang="en-US" dirty="0"/>
            </a:br>
            <a:br>
              <a:rPr lang="en-US" sz="3200" b="1" dirty="0">
                <a:solidFill>
                  <a:schemeClr val="accent6"/>
                </a:solidFill>
              </a:rPr>
            </a:br>
            <a:r>
              <a:rPr lang="en-US" sz="3200" dirty="0">
                <a:solidFill>
                  <a:schemeClr val="accent6"/>
                </a:solidFill>
              </a:rPr>
              <a:t> </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61E68B11-D82D-E1A3-6FC0-C3C0855D91FA}"/>
              </a:ext>
            </a:extLst>
          </p:cNvPr>
          <p:cNvSpPr>
            <a:spLocks noGrp="1"/>
          </p:cNvSpPr>
          <p:nvPr>
            <p:ph idx="1"/>
          </p:nvPr>
        </p:nvSpPr>
        <p:spPr>
          <a:xfrm>
            <a:off x="35496" y="980728"/>
            <a:ext cx="9073008" cy="5904656"/>
          </a:xfrm>
        </p:spPr>
        <p:txBody>
          <a:bodyPr/>
          <a:lstStyle/>
          <a:p>
            <a:pPr lvl="0"/>
            <a:r>
              <a:rPr lang="en-US" sz="3600" dirty="0">
                <a:solidFill>
                  <a:schemeClr val="accent6"/>
                </a:solidFill>
              </a:rPr>
              <a:t>Startup Act 2018 : </a:t>
            </a:r>
            <a:r>
              <a:rPr lang="en-US" sz="3600" dirty="0" err="1">
                <a:solidFill>
                  <a:schemeClr val="accent6"/>
                </a:solidFill>
              </a:rPr>
              <a:t>meilleure</a:t>
            </a:r>
            <a:r>
              <a:rPr lang="en-US" sz="3600" dirty="0">
                <a:solidFill>
                  <a:schemeClr val="accent6"/>
                </a:solidFill>
              </a:rPr>
              <a:t> </a:t>
            </a:r>
            <a:r>
              <a:rPr lang="en-US" sz="3600" dirty="0" err="1">
                <a:solidFill>
                  <a:schemeClr val="accent6"/>
                </a:solidFill>
              </a:rPr>
              <a:t>législation</a:t>
            </a:r>
            <a:r>
              <a:rPr lang="en-US" sz="3600" dirty="0">
                <a:solidFill>
                  <a:schemeClr val="accent6"/>
                </a:solidFill>
              </a:rPr>
              <a:t> </a:t>
            </a:r>
            <a:r>
              <a:rPr lang="en-US" sz="3600" dirty="0" err="1">
                <a:solidFill>
                  <a:schemeClr val="accent6"/>
                </a:solidFill>
              </a:rPr>
              <a:t>africaine</a:t>
            </a:r>
            <a:endParaRPr lang="en-US" sz="3600" dirty="0">
              <a:solidFill>
                <a:schemeClr val="accent6"/>
              </a:solidFill>
            </a:endParaRPr>
          </a:p>
          <a:p>
            <a:pPr lvl="0"/>
            <a:r>
              <a:rPr lang="en-US" sz="3600" dirty="0">
                <a:solidFill>
                  <a:schemeClr val="accent6"/>
                </a:solidFill>
              </a:rPr>
              <a:t>8 CATI </a:t>
            </a:r>
            <a:r>
              <a:rPr lang="en-US" sz="3600" dirty="0" err="1">
                <a:solidFill>
                  <a:schemeClr val="accent6"/>
                </a:solidFill>
              </a:rPr>
              <a:t>créés</a:t>
            </a:r>
            <a:r>
              <a:rPr lang="en-US" sz="3600" dirty="0">
                <a:solidFill>
                  <a:schemeClr val="accent6"/>
                </a:solidFill>
              </a:rPr>
              <a:t> avec </a:t>
            </a:r>
            <a:r>
              <a:rPr lang="en-US" sz="3600" dirty="0" err="1">
                <a:solidFill>
                  <a:schemeClr val="accent6"/>
                </a:solidFill>
              </a:rPr>
              <a:t>l’OMPI</a:t>
            </a:r>
            <a:endParaRPr lang="en-US" sz="3600" dirty="0">
              <a:solidFill>
                <a:schemeClr val="accent6"/>
              </a:solidFill>
            </a:endParaRPr>
          </a:p>
          <a:p>
            <a:pPr lvl="0"/>
            <a:r>
              <a:rPr lang="en-US" sz="3600" dirty="0">
                <a:solidFill>
                  <a:schemeClr val="accent6"/>
                </a:solidFill>
              </a:rPr>
              <a:t>1,500 brevets/an (vs 300 </a:t>
            </a:r>
            <a:r>
              <a:rPr lang="en-US" sz="3600" dirty="0" err="1">
                <a:solidFill>
                  <a:schemeClr val="accent6"/>
                </a:solidFill>
              </a:rPr>
              <a:t>en</a:t>
            </a:r>
            <a:r>
              <a:rPr lang="en-US" sz="3600" dirty="0">
                <a:solidFill>
                  <a:schemeClr val="accent6"/>
                </a:solidFill>
              </a:rPr>
              <a:t> 2010)</a:t>
            </a:r>
          </a:p>
          <a:p>
            <a:pPr lvl="0"/>
            <a:r>
              <a:rPr lang="en-US" sz="3600" dirty="0">
                <a:solidFill>
                  <a:schemeClr val="accent6"/>
                </a:solidFill>
              </a:rPr>
              <a:t>1,200+ startups </a:t>
            </a:r>
            <a:r>
              <a:rPr lang="en-US" sz="3600" dirty="0" err="1">
                <a:solidFill>
                  <a:schemeClr val="accent6"/>
                </a:solidFill>
              </a:rPr>
              <a:t>créées</a:t>
            </a:r>
            <a:r>
              <a:rPr lang="en-US" sz="3600" dirty="0">
                <a:solidFill>
                  <a:schemeClr val="accent6"/>
                </a:solidFill>
              </a:rPr>
              <a:t> </a:t>
            </a:r>
            <a:r>
              <a:rPr lang="en-US" sz="3600" dirty="0" err="1">
                <a:solidFill>
                  <a:schemeClr val="accent6"/>
                </a:solidFill>
              </a:rPr>
              <a:t>depuis</a:t>
            </a:r>
            <a:r>
              <a:rPr lang="en-US" sz="3600" dirty="0">
                <a:solidFill>
                  <a:schemeClr val="accent6"/>
                </a:solidFill>
              </a:rPr>
              <a:t> 2018</a:t>
            </a:r>
          </a:p>
          <a:p>
            <a:pPr lvl="0"/>
            <a:r>
              <a:rPr lang="en-US" sz="3600" dirty="0">
                <a:solidFill>
                  <a:schemeClr val="accent6"/>
                </a:solidFill>
              </a:rPr>
              <a:t>Leader </a:t>
            </a:r>
            <a:r>
              <a:rPr lang="en-US" sz="3600" dirty="0" err="1">
                <a:solidFill>
                  <a:schemeClr val="accent6"/>
                </a:solidFill>
              </a:rPr>
              <a:t>africain</a:t>
            </a:r>
            <a:r>
              <a:rPr lang="en-US" sz="3600" dirty="0">
                <a:solidFill>
                  <a:schemeClr val="accent6"/>
                </a:solidFill>
              </a:rPr>
              <a:t> </a:t>
            </a:r>
            <a:r>
              <a:rPr lang="en-US" sz="3600" dirty="0" err="1">
                <a:solidFill>
                  <a:schemeClr val="accent6"/>
                </a:solidFill>
              </a:rPr>
              <a:t>en</a:t>
            </a:r>
            <a:r>
              <a:rPr lang="en-US" sz="3600" dirty="0">
                <a:solidFill>
                  <a:schemeClr val="accent6"/>
                </a:solidFill>
              </a:rPr>
              <a:t> </a:t>
            </a:r>
            <a:r>
              <a:rPr lang="en-US" sz="3600" dirty="0" err="1">
                <a:solidFill>
                  <a:schemeClr val="accent6"/>
                </a:solidFill>
              </a:rPr>
              <a:t>cybersécurité</a:t>
            </a:r>
            <a:endParaRPr lang="en-US" sz="3600" dirty="0">
              <a:solidFill>
                <a:schemeClr val="accent6"/>
              </a:solidFill>
            </a:endParaRPr>
          </a:p>
          <a:p>
            <a:pPr marL="0" lvl="0" indent="0">
              <a:buNone/>
            </a:pPr>
            <a:br>
              <a:rPr lang="en-US" sz="3600" dirty="0">
                <a:solidFill>
                  <a:schemeClr val="accent6"/>
                </a:solidFill>
              </a:rPr>
            </a:br>
            <a:endParaRPr lang="en-US" sz="3600" dirty="0">
              <a:solidFill>
                <a:schemeClr val="accent6"/>
              </a:solidFill>
            </a:endParaRPr>
          </a:p>
          <a:p>
            <a:pPr marL="0" lvl="0" indent="0">
              <a:buNone/>
            </a:pPr>
            <a:endParaRPr lang="en-US" sz="3200" dirty="0">
              <a:solidFill>
                <a:schemeClr val="accent6"/>
              </a:solidFill>
            </a:endParaRPr>
          </a:p>
          <a:p>
            <a:pPr marL="0" indent="0">
              <a:buNone/>
            </a:pPr>
            <a:endParaRPr lang="en-US" dirty="0">
              <a:solidFill>
                <a:schemeClr val="accent6"/>
              </a:solidFill>
            </a:endParaRPr>
          </a:p>
          <a:p>
            <a:pPr marL="0" indent="0" algn="just">
              <a:buNone/>
            </a:pPr>
            <a:endParaRPr lang="en-US" dirty="0"/>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9524951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91AD5-9DC6-B0A2-86E7-EA84177544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6E5D8-CE05-C6A5-C0EA-3CD29A192D1B}"/>
              </a:ext>
            </a:extLst>
          </p:cNvPr>
          <p:cNvSpPr>
            <a:spLocks noGrp="1"/>
          </p:cNvSpPr>
          <p:nvPr>
            <p:ph type="title"/>
          </p:nvPr>
        </p:nvSpPr>
        <p:spPr>
          <a:xfrm>
            <a:off x="0" y="1"/>
            <a:ext cx="9108504" cy="548679"/>
          </a:xfrm>
        </p:spPr>
        <p:txBody>
          <a:bodyPr/>
          <a:lstStyle/>
          <a:p>
            <a:br>
              <a:rPr lang="en-US" dirty="0">
                <a:solidFill>
                  <a:schemeClr val="accent6"/>
                </a:solidFill>
              </a:rPr>
            </a:br>
            <a:r>
              <a:rPr lang="en-US" dirty="0">
                <a:solidFill>
                  <a:schemeClr val="accent6"/>
                </a:solidFill>
              </a:rPr>
              <a:t>Quel est le point </a:t>
            </a:r>
            <a:r>
              <a:rPr lang="en-US" dirty="0" err="1">
                <a:solidFill>
                  <a:schemeClr val="accent6"/>
                </a:solidFill>
              </a:rPr>
              <a:t>commun</a:t>
            </a:r>
            <a:r>
              <a:rPr lang="en-US" dirty="0">
                <a:solidFill>
                  <a:schemeClr val="accent6"/>
                </a:solidFill>
              </a:rPr>
              <a:t> de </a:t>
            </a:r>
            <a:r>
              <a:rPr lang="en-US" dirty="0" err="1">
                <a:solidFill>
                  <a:schemeClr val="accent6"/>
                </a:solidFill>
              </a:rPr>
              <a:t>ces</a:t>
            </a:r>
            <a:r>
              <a:rPr lang="en-US" dirty="0">
                <a:solidFill>
                  <a:schemeClr val="accent6"/>
                </a:solidFill>
              </a:rPr>
              <a:t> miracles?</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99C01776-4E1F-C06C-B4BD-609B770F9067}"/>
              </a:ext>
            </a:extLst>
          </p:cNvPr>
          <p:cNvSpPr>
            <a:spLocks noGrp="1"/>
          </p:cNvSpPr>
          <p:nvPr>
            <p:ph idx="1"/>
          </p:nvPr>
        </p:nvSpPr>
        <p:spPr>
          <a:xfrm>
            <a:off x="35496" y="692696"/>
            <a:ext cx="9073008" cy="6192688"/>
          </a:xfrm>
        </p:spPr>
        <p:txBody>
          <a:bodyPr/>
          <a:lstStyle/>
          <a:p>
            <a:pPr algn="just"/>
            <a:r>
              <a:rPr lang="fr-FR" b="1" dirty="0">
                <a:solidFill>
                  <a:schemeClr val="accent6"/>
                </a:solidFill>
              </a:rPr>
              <a:t>Ce n’est pas la richesse naturelle:</a:t>
            </a:r>
            <a:r>
              <a:rPr lang="fr-FR" dirty="0">
                <a:solidFill>
                  <a:schemeClr val="accent6"/>
                </a:solidFill>
              </a:rPr>
              <a:t> Singapour n’a rien, la Corée non plus et Taiwan non plus!</a:t>
            </a:r>
            <a:endParaRPr lang="en-US" dirty="0">
              <a:solidFill>
                <a:schemeClr val="accent6"/>
              </a:solidFill>
            </a:endParaRPr>
          </a:p>
          <a:p>
            <a:pPr algn="just"/>
            <a:r>
              <a:rPr lang="fr-FR" b="1" dirty="0">
                <a:solidFill>
                  <a:schemeClr val="accent6"/>
                </a:solidFill>
              </a:rPr>
              <a:t>Ce n’est pas l’aide internationale:</a:t>
            </a:r>
            <a:r>
              <a:rPr lang="fr-FR" dirty="0">
                <a:solidFill>
                  <a:schemeClr val="accent6"/>
                </a:solidFill>
              </a:rPr>
              <a:t> Ces pays se sont développés souvent malgré l’absence d’aide massive</a:t>
            </a:r>
            <a:endParaRPr lang="en-US" dirty="0">
              <a:solidFill>
                <a:schemeClr val="accent6"/>
              </a:solidFill>
            </a:endParaRPr>
          </a:p>
          <a:p>
            <a:pPr algn="just"/>
            <a:r>
              <a:rPr lang="fr-FR" b="1" dirty="0">
                <a:solidFill>
                  <a:schemeClr val="accent6"/>
                </a:solidFill>
              </a:rPr>
              <a:t>Ce n’est pas la taille: </a:t>
            </a:r>
            <a:r>
              <a:rPr lang="fr-FR" dirty="0">
                <a:solidFill>
                  <a:schemeClr val="accent6"/>
                </a:solidFill>
              </a:rPr>
              <a:t>Singapour a 6 millions d’habitants, Île Maurice en a 1.3 million</a:t>
            </a:r>
            <a:endParaRPr lang="en-US" dirty="0">
              <a:solidFill>
                <a:schemeClr val="accent6"/>
              </a:solidFill>
            </a:endParaRPr>
          </a:p>
          <a:p>
            <a:pPr algn="just"/>
            <a:r>
              <a:rPr lang="fr-FR" b="1" dirty="0">
                <a:solidFill>
                  <a:schemeClr val="accent6"/>
                </a:solidFill>
              </a:rPr>
              <a:t>Ce n’est pas la chance: </a:t>
            </a:r>
            <a:r>
              <a:rPr lang="fr-FR" dirty="0">
                <a:solidFill>
                  <a:schemeClr val="accent6"/>
                </a:solidFill>
              </a:rPr>
              <a:t>Ces transformations ont pris 5, 10, 20, 30, 40 ans de travail acharné</a:t>
            </a:r>
            <a:endParaRPr lang="en-US" dirty="0">
              <a:solidFill>
                <a:schemeClr val="accent6"/>
              </a:solidFill>
            </a:endParaRPr>
          </a:p>
          <a:p>
            <a:pPr algn="just"/>
            <a:r>
              <a:rPr lang="fr-FR" b="1" dirty="0">
                <a:solidFill>
                  <a:schemeClr val="accent6"/>
                </a:solidFill>
              </a:rPr>
              <a:t>C’est l’accès organisé et l’exploitation stratégique de l’information en matière de brevets qui est le moteur de leur développement!</a:t>
            </a:r>
            <a:endParaRPr lang="en-US" dirty="0">
              <a:solidFill>
                <a:schemeClr val="accent6"/>
              </a:solidFill>
            </a:endParaRPr>
          </a:p>
          <a:p>
            <a:pPr algn="just"/>
            <a:r>
              <a:rPr lang="fr-FR" dirty="0">
                <a:solidFill>
                  <a:schemeClr val="accent6"/>
                </a:solidFill>
              </a:rPr>
              <a:t>Ces pays ont compris une vérité simple mais puissante que l’OMPI, à travers ce séminaire, veut graver dans vos esprits aujourd’hui  (voir la diapositive suivante)</a:t>
            </a:r>
            <a:endParaRPr lang="en-US" dirty="0">
              <a:solidFill>
                <a:schemeClr val="accent6"/>
              </a:solidFill>
            </a:endParaRPr>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23844403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A9680-08CF-C804-FFDE-A78F514985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BA6B3-A5D7-BD40-061C-9358CF3284C4}"/>
              </a:ext>
            </a:extLst>
          </p:cNvPr>
          <p:cNvSpPr>
            <a:spLocks noGrp="1"/>
          </p:cNvSpPr>
          <p:nvPr>
            <p:ph type="title"/>
          </p:nvPr>
        </p:nvSpPr>
        <p:spPr>
          <a:xfrm>
            <a:off x="0" y="1"/>
            <a:ext cx="9108504" cy="404663"/>
          </a:xfrm>
        </p:spPr>
        <p:txBody>
          <a:bodyPr/>
          <a:lstStyle/>
          <a:p>
            <a:br>
              <a:rPr lang="en-US" sz="2800" dirty="0">
                <a:solidFill>
                  <a:schemeClr val="accent6"/>
                </a:solidFill>
              </a:rPr>
            </a:br>
            <a:r>
              <a:rPr lang="en-US" sz="2800" dirty="0">
                <a:solidFill>
                  <a:schemeClr val="accent6"/>
                </a:solidFill>
              </a:rPr>
              <a:t>Quel est le point </a:t>
            </a:r>
            <a:r>
              <a:rPr lang="en-US" sz="2800" dirty="0" err="1">
                <a:solidFill>
                  <a:schemeClr val="accent6"/>
                </a:solidFill>
              </a:rPr>
              <a:t>commun</a:t>
            </a:r>
            <a:r>
              <a:rPr lang="en-US" sz="2800" dirty="0">
                <a:solidFill>
                  <a:schemeClr val="accent6"/>
                </a:solidFill>
              </a:rPr>
              <a:t> de </a:t>
            </a:r>
            <a:r>
              <a:rPr lang="en-US" sz="2800" dirty="0" err="1">
                <a:solidFill>
                  <a:schemeClr val="accent6"/>
                </a:solidFill>
              </a:rPr>
              <a:t>ces</a:t>
            </a:r>
            <a:r>
              <a:rPr lang="en-US" sz="2800" dirty="0">
                <a:solidFill>
                  <a:schemeClr val="accent6"/>
                </a:solidFill>
              </a:rPr>
              <a:t> miracles?</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C7BFD2A5-CA34-367B-61F8-EC61CD5F6AC5}"/>
              </a:ext>
            </a:extLst>
          </p:cNvPr>
          <p:cNvSpPr>
            <a:spLocks noGrp="1"/>
          </p:cNvSpPr>
          <p:nvPr>
            <p:ph idx="1"/>
          </p:nvPr>
        </p:nvSpPr>
        <p:spPr>
          <a:xfrm>
            <a:off x="35496" y="476672"/>
            <a:ext cx="9073008" cy="6408712"/>
          </a:xfrm>
        </p:spPr>
        <p:txBody>
          <a:bodyPr/>
          <a:lstStyle/>
          <a:p>
            <a:pPr algn="just"/>
            <a:r>
              <a:rPr lang="fr-FR" b="1" dirty="0">
                <a:solidFill>
                  <a:schemeClr val="accent6"/>
                </a:solidFill>
              </a:rPr>
              <a:t>Dans les 150 millions de documents de brevets accessibles gratuitement notamment à travers PATENTSCOPE, il y a des solutions à presque tous nos problèmes techniques et économiques</a:t>
            </a:r>
            <a:endParaRPr lang="en-US" dirty="0">
              <a:solidFill>
                <a:schemeClr val="accent6"/>
              </a:solidFill>
            </a:endParaRPr>
          </a:p>
          <a:p>
            <a:pPr algn="just"/>
            <a:r>
              <a:rPr lang="fr-FR" dirty="0">
                <a:solidFill>
                  <a:schemeClr val="accent6"/>
                </a:solidFill>
              </a:rPr>
              <a:t>Comment améliorer le rendement du cacao dans les climats tropicaux ? </a:t>
            </a:r>
            <a:r>
              <a:rPr lang="fr-FR" b="1" dirty="0">
                <a:solidFill>
                  <a:schemeClr val="accent6"/>
                </a:solidFill>
              </a:rPr>
              <a:t>La réponse technique est dans les brevets</a:t>
            </a:r>
            <a:endParaRPr lang="en-US" dirty="0">
              <a:solidFill>
                <a:schemeClr val="accent6"/>
              </a:solidFill>
            </a:endParaRPr>
          </a:p>
          <a:p>
            <a:pPr algn="just"/>
            <a:r>
              <a:rPr lang="fr-FR" dirty="0">
                <a:solidFill>
                  <a:schemeClr val="accent6"/>
                </a:solidFill>
              </a:rPr>
              <a:t>Comment transformer l’anacarde localement (noix de cajou) pour créer de la valeur ajoutée ? </a:t>
            </a:r>
            <a:r>
              <a:rPr lang="fr-FR" b="1" dirty="0">
                <a:solidFill>
                  <a:schemeClr val="accent6"/>
                </a:solidFill>
              </a:rPr>
              <a:t>C’est dans les brevets</a:t>
            </a:r>
            <a:endParaRPr lang="en-US" dirty="0">
              <a:solidFill>
                <a:schemeClr val="accent6"/>
              </a:solidFill>
            </a:endParaRPr>
          </a:p>
          <a:p>
            <a:pPr algn="just"/>
            <a:r>
              <a:rPr lang="fr-FR" dirty="0">
                <a:solidFill>
                  <a:schemeClr val="accent6"/>
                </a:solidFill>
              </a:rPr>
              <a:t>Comment purifier l’eau à bas coût dans les zones rurales ? </a:t>
            </a:r>
            <a:r>
              <a:rPr lang="fr-FR" b="1" dirty="0">
                <a:solidFill>
                  <a:schemeClr val="accent6"/>
                </a:solidFill>
              </a:rPr>
              <a:t>C’est dans les brevets</a:t>
            </a:r>
            <a:endParaRPr lang="en-US" dirty="0">
              <a:solidFill>
                <a:schemeClr val="accent6"/>
              </a:solidFill>
            </a:endParaRPr>
          </a:p>
          <a:p>
            <a:pPr algn="just"/>
            <a:r>
              <a:rPr lang="fr-FR" dirty="0">
                <a:solidFill>
                  <a:schemeClr val="accent6"/>
                </a:solidFill>
              </a:rPr>
              <a:t>Comment produire de l’énergie solaire adaptée à nos besoins africains ? </a:t>
            </a:r>
            <a:r>
              <a:rPr lang="fr-FR" b="1" dirty="0">
                <a:solidFill>
                  <a:schemeClr val="accent6"/>
                </a:solidFill>
              </a:rPr>
              <a:t>C’est dans les brevets</a:t>
            </a:r>
            <a:endParaRPr lang="en-US" dirty="0">
              <a:solidFill>
                <a:schemeClr val="accent6"/>
              </a:solidFill>
            </a:endParaRPr>
          </a:p>
          <a:p>
            <a:pPr algn="just"/>
            <a:r>
              <a:rPr lang="fr-FR" dirty="0">
                <a:solidFill>
                  <a:schemeClr val="accent6"/>
                </a:solidFill>
              </a:rPr>
              <a:t>Comment traiter les maladies tropicales négligées ? </a:t>
            </a:r>
            <a:r>
              <a:rPr lang="fr-FR" b="1" dirty="0">
                <a:solidFill>
                  <a:schemeClr val="accent6"/>
                </a:solidFill>
              </a:rPr>
              <a:t>C’est dans les brevets</a:t>
            </a:r>
            <a:endParaRPr lang="en-US" dirty="0">
              <a:solidFill>
                <a:schemeClr val="accent6"/>
              </a:solidFill>
            </a:endParaRPr>
          </a:p>
          <a:p>
            <a:pPr algn="just"/>
            <a:r>
              <a:rPr lang="fr-FR" dirty="0">
                <a:solidFill>
                  <a:schemeClr val="accent6"/>
                </a:solidFill>
              </a:rPr>
              <a:t>Comment développer des applications mobiles de paiement ? </a:t>
            </a:r>
            <a:r>
              <a:rPr lang="fr-FR" b="1" dirty="0">
                <a:solidFill>
                  <a:schemeClr val="accent6"/>
                </a:solidFill>
              </a:rPr>
              <a:t>C’est dans les brevets</a:t>
            </a:r>
            <a:endParaRPr lang="en-US" dirty="0">
              <a:solidFill>
                <a:schemeClr val="accent6"/>
              </a:solidFill>
            </a:endParaRPr>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190014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5CA44C2-C204-865D-7872-B8EDC74D6797}"/>
              </a:ext>
            </a:extLst>
          </p:cNvPr>
          <p:cNvSpPr>
            <a:spLocks noGrp="1" noChangeArrowheads="1"/>
          </p:cNvSpPr>
          <p:nvPr>
            <p:ph type="title"/>
          </p:nvPr>
        </p:nvSpPr>
        <p:spPr>
          <a:xfrm>
            <a:off x="179388" y="115888"/>
            <a:ext cx="8856662" cy="288925"/>
          </a:xfrm>
        </p:spPr>
        <p:txBody>
          <a:bodyPr/>
          <a:lstStyle/>
          <a:p>
            <a:r>
              <a:rPr lang="fr-CH" altLang="en-US" dirty="0"/>
              <a:t>Les Trois Dimensions de la PI</a:t>
            </a:r>
            <a:endParaRPr lang="en-US" altLang="en-US" dirty="0"/>
          </a:p>
        </p:txBody>
      </p:sp>
      <p:sp>
        <p:nvSpPr>
          <p:cNvPr id="3" name="Content Placeholder 2">
            <a:extLst>
              <a:ext uri="{FF2B5EF4-FFF2-40B4-BE49-F238E27FC236}">
                <a16:creationId xmlns:a16="http://schemas.microsoft.com/office/drawing/2014/main" id="{6546673A-8A37-F868-0B19-805CDE22AD26}"/>
              </a:ext>
            </a:extLst>
          </p:cNvPr>
          <p:cNvSpPr>
            <a:spLocks noGrp="1"/>
          </p:cNvSpPr>
          <p:nvPr>
            <p:ph idx="1"/>
          </p:nvPr>
        </p:nvSpPr>
        <p:spPr>
          <a:xfrm>
            <a:off x="0" y="765175"/>
            <a:ext cx="9144000" cy="6092825"/>
          </a:xfrm>
        </p:spPr>
        <p:txBody>
          <a:bodyPr/>
          <a:lstStyle/>
          <a:p>
            <a:pPr>
              <a:defRPr/>
            </a:pPr>
            <a:r>
              <a:rPr lang="fr-CH" sz="3200" dirty="0">
                <a:solidFill>
                  <a:srgbClr val="002060"/>
                </a:solidFill>
              </a:rPr>
              <a:t>Toutes les œuvres d’art et d’invention </a:t>
            </a:r>
            <a:r>
              <a:rPr lang="fr-CH" sz="3200" b="1" dirty="0">
                <a:solidFill>
                  <a:srgbClr val="002060"/>
                </a:solidFill>
              </a:rPr>
              <a:t>naissent</a:t>
            </a:r>
            <a:r>
              <a:rPr lang="fr-CH" sz="3200" dirty="0">
                <a:solidFill>
                  <a:srgbClr val="002060"/>
                </a:solidFill>
              </a:rPr>
              <a:t> de l’ingéniosité humaine = </a:t>
            </a:r>
            <a:r>
              <a:rPr lang="fr-CH" sz="3200" i="1" dirty="0">
                <a:solidFill>
                  <a:srgbClr val="002060"/>
                </a:solidFill>
              </a:rPr>
              <a:t>Naissance</a:t>
            </a:r>
            <a:r>
              <a:rPr lang="fr-CH" sz="3200" dirty="0">
                <a:solidFill>
                  <a:srgbClr val="002060"/>
                </a:solidFill>
              </a:rPr>
              <a:t> de la propriété </a:t>
            </a:r>
            <a:r>
              <a:rPr lang="fr-CH" sz="3200">
                <a:solidFill>
                  <a:srgbClr val="002060"/>
                </a:solidFill>
              </a:rPr>
              <a:t>intellectuelle </a:t>
            </a:r>
            <a:endParaRPr lang="fr-CH" sz="3200" b="1" dirty="0">
              <a:solidFill>
                <a:srgbClr val="002060"/>
              </a:solidFill>
            </a:endParaRPr>
          </a:p>
          <a:p>
            <a:pPr marL="0" indent="0">
              <a:buFontTx/>
              <a:buNone/>
              <a:defRPr/>
            </a:pPr>
            <a:endParaRPr lang="fr-CH" sz="800" b="1" dirty="0">
              <a:solidFill>
                <a:srgbClr val="002060"/>
              </a:solidFill>
            </a:endParaRPr>
          </a:p>
          <a:p>
            <a:pPr>
              <a:defRPr/>
            </a:pPr>
            <a:r>
              <a:rPr lang="fr-CH" sz="3200" dirty="0">
                <a:solidFill>
                  <a:srgbClr val="002060"/>
                </a:solidFill>
              </a:rPr>
              <a:t>Ces œuvres assurent le maintien d’une</a:t>
            </a:r>
            <a:r>
              <a:rPr lang="fr-CH" sz="3200" b="1" dirty="0">
                <a:solidFill>
                  <a:srgbClr val="002060"/>
                </a:solidFill>
              </a:rPr>
              <a:t> vie digne</a:t>
            </a:r>
            <a:r>
              <a:rPr lang="fr-CH" sz="3200" dirty="0">
                <a:solidFill>
                  <a:srgbClr val="002060"/>
                </a:solidFill>
              </a:rPr>
              <a:t> aux Hommes = </a:t>
            </a:r>
            <a:r>
              <a:rPr lang="fr-CH" sz="3200" i="1" dirty="0">
                <a:solidFill>
                  <a:srgbClr val="002060"/>
                </a:solidFill>
              </a:rPr>
              <a:t>Fonction sociale </a:t>
            </a:r>
            <a:r>
              <a:rPr lang="fr-CH" sz="3200" dirty="0">
                <a:solidFill>
                  <a:srgbClr val="002060"/>
                </a:solidFill>
              </a:rPr>
              <a:t>de la propriété intellectuelle </a:t>
            </a:r>
          </a:p>
          <a:p>
            <a:pPr marL="0" indent="0">
              <a:buFontTx/>
              <a:buNone/>
              <a:defRPr/>
            </a:pPr>
            <a:endParaRPr lang="fr-CH" sz="800" b="1" dirty="0">
              <a:solidFill>
                <a:srgbClr val="002060"/>
              </a:solidFill>
            </a:endParaRPr>
          </a:p>
          <a:p>
            <a:pPr>
              <a:defRPr/>
            </a:pPr>
            <a:r>
              <a:rPr lang="fr-CH" sz="3200" dirty="0">
                <a:solidFill>
                  <a:srgbClr val="002060"/>
                </a:solidFill>
              </a:rPr>
              <a:t>Il est du devoir de l’Etat d’assurer avec diligence la </a:t>
            </a:r>
            <a:r>
              <a:rPr lang="fr-CH" sz="3200" b="1" dirty="0">
                <a:solidFill>
                  <a:srgbClr val="002060"/>
                </a:solidFill>
              </a:rPr>
              <a:t>protection</a:t>
            </a:r>
            <a:r>
              <a:rPr lang="fr-CH" sz="3200" dirty="0">
                <a:solidFill>
                  <a:srgbClr val="002060"/>
                </a:solidFill>
              </a:rPr>
              <a:t> des arts et des inventions) = </a:t>
            </a:r>
            <a:r>
              <a:rPr lang="fr-CH" sz="3200" i="1" dirty="0">
                <a:solidFill>
                  <a:srgbClr val="002060"/>
                </a:solidFill>
              </a:rPr>
              <a:t>Protection</a:t>
            </a:r>
            <a:r>
              <a:rPr lang="fr-CH" sz="3200" dirty="0">
                <a:solidFill>
                  <a:srgbClr val="002060"/>
                </a:solidFill>
              </a:rPr>
              <a:t> de la propriété intellectuelle</a:t>
            </a:r>
            <a:endParaRPr lang="en-US" sz="3200" b="1" dirty="0">
              <a:solidFill>
                <a:srgbClr val="002060"/>
              </a:solidFill>
            </a:endParaRPr>
          </a:p>
        </p:txBody>
      </p:sp>
    </p:spTree>
    <p:extLst>
      <p:ext uri="{BB962C8B-B14F-4D97-AF65-F5344CB8AC3E}">
        <p14:creationId xmlns:p14="http://schemas.microsoft.com/office/powerpoint/2010/main" val="15063670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E9C1D-06B5-CBCD-AB43-09C848AFE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D12AF-3E3C-A1FE-18C9-B5DB2ABF1A78}"/>
              </a:ext>
            </a:extLst>
          </p:cNvPr>
          <p:cNvSpPr>
            <a:spLocks noGrp="1"/>
          </p:cNvSpPr>
          <p:nvPr>
            <p:ph type="title"/>
          </p:nvPr>
        </p:nvSpPr>
        <p:spPr>
          <a:xfrm>
            <a:off x="0" y="1"/>
            <a:ext cx="9108504" cy="404663"/>
          </a:xfrm>
        </p:spPr>
        <p:txBody>
          <a:bodyPr/>
          <a:lstStyle/>
          <a:p>
            <a:br>
              <a:rPr lang="en-US" sz="2800" dirty="0">
                <a:solidFill>
                  <a:schemeClr val="accent6"/>
                </a:solidFill>
              </a:rPr>
            </a:br>
            <a:r>
              <a:rPr lang="en-US" sz="2800" dirty="0">
                <a:solidFill>
                  <a:schemeClr val="accent6"/>
                </a:solidFill>
              </a:rPr>
              <a:t>La RDC </a:t>
            </a:r>
            <a:r>
              <a:rPr lang="en-US" sz="2800" dirty="0" err="1">
                <a:solidFill>
                  <a:schemeClr val="accent6"/>
                </a:solidFill>
              </a:rPr>
              <a:t>peut</a:t>
            </a:r>
            <a:r>
              <a:rPr lang="en-US" sz="2800" dirty="0">
                <a:solidFill>
                  <a:schemeClr val="accent6"/>
                </a:solidFill>
              </a:rPr>
              <a:t> </a:t>
            </a:r>
            <a:r>
              <a:rPr lang="en-US" sz="2800" dirty="0" err="1">
                <a:solidFill>
                  <a:schemeClr val="accent6"/>
                </a:solidFill>
              </a:rPr>
              <a:t>aussi</a:t>
            </a:r>
            <a:r>
              <a:rPr lang="en-US" sz="2800" dirty="0">
                <a:solidFill>
                  <a:schemeClr val="accent6"/>
                </a:solidFill>
              </a:rPr>
              <a:t> faire la </a:t>
            </a:r>
            <a:r>
              <a:rPr lang="en-US" sz="2800" dirty="0" err="1">
                <a:solidFill>
                  <a:schemeClr val="accent6"/>
                </a:solidFill>
              </a:rPr>
              <a:t>même</a:t>
            </a:r>
            <a:r>
              <a:rPr lang="en-US" sz="2800" dirty="0">
                <a:solidFill>
                  <a:schemeClr val="accent6"/>
                </a:solidFill>
              </a:rPr>
              <a:t> chose</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B5FD4D09-876A-79E9-4771-BB917162C294}"/>
              </a:ext>
            </a:extLst>
          </p:cNvPr>
          <p:cNvSpPr>
            <a:spLocks noGrp="1"/>
          </p:cNvSpPr>
          <p:nvPr>
            <p:ph idx="1"/>
          </p:nvPr>
        </p:nvSpPr>
        <p:spPr>
          <a:xfrm>
            <a:off x="35496" y="476672"/>
            <a:ext cx="9073008" cy="6408712"/>
          </a:xfrm>
        </p:spPr>
        <p:txBody>
          <a:bodyPr/>
          <a:lstStyle/>
          <a:p>
            <a:pPr algn="just"/>
            <a:r>
              <a:rPr lang="fr-FR" sz="2800" b="1" dirty="0">
                <a:solidFill>
                  <a:schemeClr val="accent6"/>
                </a:solidFill>
              </a:rPr>
              <a:t>On l’a déjà vu plus haut que la RDC est un scandale géologique</a:t>
            </a:r>
            <a:endParaRPr lang="en-US" sz="2800" dirty="0">
              <a:solidFill>
                <a:schemeClr val="accent6"/>
              </a:solidFill>
            </a:endParaRPr>
          </a:p>
          <a:p>
            <a:pPr algn="just"/>
            <a:r>
              <a:rPr lang="fr-FR" sz="2800" dirty="0">
                <a:solidFill>
                  <a:schemeClr val="accent6"/>
                </a:solidFill>
              </a:rPr>
              <a:t>Elle a une population parmi les plus intelligentes et les plus créatrices au monde</a:t>
            </a:r>
          </a:p>
          <a:p>
            <a:pPr algn="just"/>
            <a:r>
              <a:rPr lang="fr-FR" sz="2800" dirty="0">
                <a:solidFill>
                  <a:schemeClr val="accent6"/>
                </a:solidFill>
              </a:rPr>
              <a:t>Elle a un gouvernement qui souhaite diversifier son économie</a:t>
            </a:r>
          </a:p>
          <a:p>
            <a:pPr algn="just"/>
            <a:r>
              <a:rPr lang="fr-FR" sz="2800" dirty="0">
                <a:solidFill>
                  <a:schemeClr val="accent6"/>
                </a:solidFill>
              </a:rPr>
              <a:t>Dès ce jour, la RDC devrait matérialiser sa stratégie nationale de développement, en suivant les exemples des autres pays mentionnés ici</a:t>
            </a:r>
          </a:p>
          <a:p>
            <a:pPr algn="just"/>
            <a:r>
              <a:rPr lang="fr-FR" sz="2800" dirty="0">
                <a:solidFill>
                  <a:schemeClr val="accent6"/>
                </a:solidFill>
              </a:rPr>
              <a:t>Dans les diapositives suivantes, nous allons rapidement un domaine où la RDC peut devenir une grande puissance mondiale </a:t>
            </a:r>
          </a:p>
          <a:p>
            <a:pPr algn="just"/>
            <a:endParaRPr lang="en-US" dirty="0">
              <a:solidFill>
                <a:schemeClr val="accent6"/>
              </a:solidFill>
            </a:endParaRPr>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641196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6C4B1-A13B-834A-4F85-0F12BDC43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83F7A-F92A-4D1D-B5CC-038A21A1B4EC}"/>
              </a:ext>
            </a:extLst>
          </p:cNvPr>
          <p:cNvSpPr>
            <a:spLocks noGrp="1"/>
          </p:cNvSpPr>
          <p:nvPr>
            <p:ph type="title"/>
          </p:nvPr>
        </p:nvSpPr>
        <p:spPr>
          <a:xfrm>
            <a:off x="323528" y="0"/>
            <a:ext cx="8496944" cy="731837"/>
          </a:xfrm>
        </p:spPr>
        <p:txBody>
          <a:bodyPr/>
          <a:lstStyle/>
          <a:p>
            <a:r>
              <a:rPr lang="en-US" sz="2800" dirty="0"/>
              <a:t>Le Manioc: </a:t>
            </a:r>
            <a:r>
              <a:rPr lang="en-US" sz="2800" dirty="0" err="1"/>
              <a:t>L’exploitation</a:t>
            </a:r>
            <a:r>
              <a:rPr lang="en-US" sz="2800" dirty="0"/>
              <a:t> des technologies </a:t>
            </a:r>
            <a:r>
              <a:rPr lang="en-US" sz="2800" dirty="0" err="1"/>
              <a:t>agricoles</a:t>
            </a:r>
            <a:r>
              <a:rPr lang="en-US" sz="2800" dirty="0"/>
              <a:t> continues dans PATENTSCOPE </a:t>
            </a:r>
          </a:p>
        </p:txBody>
      </p:sp>
      <p:sp>
        <p:nvSpPr>
          <p:cNvPr id="3" name="Content Placeholder 2">
            <a:extLst>
              <a:ext uri="{FF2B5EF4-FFF2-40B4-BE49-F238E27FC236}">
                <a16:creationId xmlns:a16="http://schemas.microsoft.com/office/drawing/2014/main" id="{CAD753D2-8EE4-35F9-5B67-2B177CD7A718}"/>
              </a:ext>
            </a:extLst>
          </p:cNvPr>
          <p:cNvSpPr>
            <a:spLocks noGrp="1"/>
          </p:cNvSpPr>
          <p:nvPr>
            <p:ph idx="1"/>
          </p:nvPr>
        </p:nvSpPr>
        <p:spPr>
          <a:xfrm>
            <a:off x="0" y="908721"/>
            <a:ext cx="9144000" cy="5040560"/>
          </a:xfrm>
        </p:spPr>
        <p:txBody>
          <a:bodyPr/>
          <a:lstStyle/>
          <a:p>
            <a:pPr algn="just"/>
            <a:r>
              <a:rPr lang="en-US" dirty="0" err="1">
                <a:solidFill>
                  <a:schemeClr val="accent6"/>
                </a:solidFill>
              </a:rPr>
              <a:t>Selon</a:t>
            </a:r>
            <a:r>
              <a:rPr lang="en-US" dirty="0">
                <a:solidFill>
                  <a:schemeClr val="accent6"/>
                </a:solidFill>
              </a:rPr>
              <a:t> la FAO, le Congo (RDC) </a:t>
            </a:r>
            <a:r>
              <a:rPr lang="en-US" dirty="0" err="1">
                <a:solidFill>
                  <a:schemeClr val="accent6"/>
                </a:solidFill>
              </a:rPr>
              <a:t>produit</a:t>
            </a:r>
            <a:r>
              <a:rPr lang="en-US" dirty="0">
                <a:solidFill>
                  <a:schemeClr val="accent6"/>
                </a:solidFill>
              </a:rPr>
              <a:t> entre 30 et 40 millions de </a:t>
            </a:r>
            <a:r>
              <a:rPr lang="en-US" dirty="0" err="1">
                <a:solidFill>
                  <a:schemeClr val="accent6"/>
                </a:solidFill>
              </a:rPr>
              <a:t>tonnes</a:t>
            </a:r>
            <a:r>
              <a:rPr lang="en-US" dirty="0">
                <a:solidFill>
                  <a:schemeClr val="accent6"/>
                </a:solidFill>
              </a:rPr>
              <a:t> par an, derrière le Nigeria (environ 60 millions de </a:t>
            </a:r>
            <a:r>
              <a:rPr lang="en-US" dirty="0" err="1">
                <a:solidFill>
                  <a:schemeClr val="accent6"/>
                </a:solidFill>
              </a:rPr>
              <a:t>tonnes</a:t>
            </a:r>
            <a:r>
              <a:rPr lang="en-US" dirty="0">
                <a:solidFill>
                  <a:schemeClr val="accent6"/>
                </a:solidFill>
              </a:rPr>
              <a:t>/an) et </a:t>
            </a:r>
            <a:r>
              <a:rPr lang="en-US" dirty="0" err="1">
                <a:solidFill>
                  <a:schemeClr val="accent6"/>
                </a:solidFill>
              </a:rPr>
              <a:t>devant</a:t>
            </a:r>
            <a:r>
              <a:rPr lang="en-US" dirty="0">
                <a:solidFill>
                  <a:schemeClr val="accent6"/>
                </a:solidFill>
              </a:rPr>
              <a:t> la </a:t>
            </a:r>
            <a:r>
              <a:rPr lang="en-US" dirty="0" err="1">
                <a:solidFill>
                  <a:schemeClr val="accent6"/>
                </a:solidFill>
              </a:rPr>
              <a:t>Thaïlande</a:t>
            </a:r>
            <a:r>
              <a:rPr lang="en-US" dirty="0">
                <a:solidFill>
                  <a:schemeClr val="accent6"/>
                </a:solidFill>
              </a:rPr>
              <a:t> (env. 30 millions de </a:t>
            </a:r>
            <a:r>
              <a:rPr lang="en-US" dirty="0" err="1">
                <a:solidFill>
                  <a:schemeClr val="accent6"/>
                </a:solidFill>
              </a:rPr>
              <a:t>tonnes</a:t>
            </a:r>
            <a:r>
              <a:rPr lang="en-US" dirty="0">
                <a:solidFill>
                  <a:schemeClr val="accent6"/>
                </a:solidFill>
              </a:rPr>
              <a:t>/an</a:t>
            </a:r>
          </a:p>
          <a:p>
            <a:pPr algn="just"/>
            <a:r>
              <a:rPr lang="en-US" dirty="0">
                <a:solidFill>
                  <a:schemeClr val="accent6"/>
                </a:solidFill>
              </a:rPr>
              <a:t>Le manioc </a:t>
            </a:r>
            <a:r>
              <a:rPr lang="en-US" dirty="0" err="1">
                <a:solidFill>
                  <a:schemeClr val="accent6"/>
                </a:solidFill>
              </a:rPr>
              <a:t>peut</a:t>
            </a:r>
            <a:r>
              <a:rPr lang="en-US" dirty="0">
                <a:solidFill>
                  <a:schemeClr val="accent6"/>
                </a:solidFill>
              </a:rPr>
              <a:t> alimenter </a:t>
            </a:r>
            <a:r>
              <a:rPr lang="en-US" dirty="0" err="1">
                <a:solidFill>
                  <a:schemeClr val="accent6"/>
                </a:solidFill>
              </a:rPr>
              <a:t>une</a:t>
            </a:r>
            <a:r>
              <a:rPr lang="en-US" dirty="0">
                <a:solidFill>
                  <a:schemeClr val="accent6"/>
                </a:solidFill>
              </a:rPr>
              <a:t> </a:t>
            </a:r>
            <a:r>
              <a:rPr lang="en-US" dirty="0" err="1">
                <a:solidFill>
                  <a:schemeClr val="accent6"/>
                </a:solidFill>
              </a:rPr>
              <a:t>industrie</a:t>
            </a:r>
            <a:r>
              <a:rPr lang="en-US" dirty="0">
                <a:solidFill>
                  <a:schemeClr val="accent6"/>
                </a:solidFill>
              </a:rPr>
              <a:t> de </a:t>
            </a:r>
            <a:r>
              <a:rPr lang="en-US" dirty="0" err="1">
                <a:solidFill>
                  <a:schemeClr val="accent6"/>
                </a:solidFill>
              </a:rPr>
              <a:t>plusieurs</a:t>
            </a:r>
            <a:r>
              <a:rPr lang="en-US" dirty="0">
                <a:solidFill>
                  <a:schemeClr val="accent6"/>
                </a:solidFill>
              </a:rPr>
              <a:t> milliards de dollars</a:t>
            </a:r>
          </a:p>
          <a:p>
            <a:pPr algn="just"/>
            <a:r>
              <a:rPr lang="en-US" dirty="0">
                <a:solidFill>
                  <a:schemeClr val="accent6"/>
                </a:solidFill>
              </a:rPr>
              <a:t>La </a:t>
            </a:r>
            <a:r>
              <a:rPr lang="en-US" dirty="0" err="1">
                <a:solidFill>
                  <a:schemeClr val="accent6"/>
                </a:solidFill>
              </a:rPr>
              <a:t>majorité</a:t>
            </a:r>
            <a:r>
              <a:rPr lang="en-US" dirty="0">
                <a:solidFill>
                  <a:schemeClr val="accent6"/>
                </a:solidFill>
              </a:rPr>
              <a:t> de la production est consommé </a:t>
            </a:r>
            <a:r>
              <a:rPr lang="en-US" dirty="0" err="1">
                <a:solidFill>
                  <a:schemeClr val="accent6"/>
                </a:solidFill>
              </a:rPr>
              <a:t>localement</a:t>
            </a:r>
            <a:r>
              <a:rPr lang="en-US" dirty="0">
                <a:solidFill>
                  <a:schemeClr val="accent6"/>
                </a:solidFill>
              </a:rPr>
              <a:t> </a:t>
            </a:r>
            <a:r>
              <a:rPr lang="en-US" dirty="0" err="1">
                <a:solidFill>
                  <a:schemeClr val="accent6"/>
                </a:solidFill>
              </a:rPr>
              <a:t>ou</a:t>
            </a:r>
            <a:r>
              <a:rPr lang="en-US" dirty="0">
                <a:solidFill>
                  <a:schemeClr val="accent6"/>
                </a:solidFill>
              </a:rPr>
              <a:t> est </a:t>
            </a:r>
            <a:r>
              <a:rPr lang="en-US" b="1" dirty="0">
                <a:solidFill>
                  <a:schemeClr val="accent6"/>
                </a:solidFill>
              </a:rPr>
              <a:t>très peu </a:t>
            </a:r>
            <a:r>
              <a:rPr lang="en-US" b="1" dirty="0" err="1">
                <a:solidFill>
                  <a:schemeClr val="accent6"/>
                </a:solidFill>
              </a:rPr>
              <a:t>transformée</a:t>
            </a:r>
            <a:endParaRPr lang="en-US" b="1" dirty="0">
              <a:solidFill>
                <a:schemeClr val="accent6"/>
              </a:solidFill>
            </a:endParaRPr>
          </a:p>
          <a:p>
            <a:pPr algn="just"/>
            <a:r>
              <a:rPr lang="en-US" dirty="0">
                <a:solidFill>
                  <a:schemeClr val="accent6"/>
                </a:solidFill>
              </a:rPr>
              <a:t>La </a:t>
            </a:r>
            <a:r>
              <a:rPr lang="en-US" dirty="0" err="1">
                <a:solidFill>
                  <a:schemeClr val="accent6"/>
                </a:solidFill>
              </a:rPr>
              <a:t>vraie</a:t>
            </a:r>
            <a:r>
              <a:rPr lang="en-US" dirty="0">
                <a:solidFill>
                  <a:schemeClr val="accent6"/>
                </a:solidFill>
              </a:rPr>
              <a:t> richesse depend de la transformation </a:t>
            </a:r>
            <a:r>
              <a:rPr lang="en-US" dirty="0" err="1">
                <a:solidFill>
                  <a:schemeClr val="accent6"/>
                </a:solidFill>
              </a:rPr>
              <a:t>industrielle</a:t>
            </a:r>
            <a:r>
              <a:rPr lang="en-US" dirty="0">
                <a:solidFill>
                  <a:schemeClr val="accent6"/>
                </a:solidFill>
              </a:rPr>
              <a:t>, encore </a:t>
            </a:r>
            <a:r>
              <a:rPr lang="en-US" dirty="0" err="1">
                <a:solidFill>
                  <a:schemeClr val="accent6"/>
                </a:solidFill>
              </a:rPr>
              <a:t>limitée</a:t>
            </a:r>
            <a:r>
              <a:rPr lang="en-US" dirty="0">
                <a:solidFill>
                  <a:schemeClr val="accent6"/>
                </a:solidFill>
              </a:rPr>
              <a:t> </a:t>
            </a:r>
            <a:r>
              <a:rPr lang="en-US" dirty="0" err="1">
                <a:solidFill>
                  <a:schemeClr val="accent6"/>
                </a:solidFill>
              </a:rPr>
              <a:t>aujourd’hui</a:t>
            </a:r>
            <a:endParaRPr lang="en-US" dirty="0">
              <a:solidFill>
                <a:schemeClr val="accent6"/>
              </a:solidFill>
            </a:endParaRPr>
          </a:p>
          <a:p>
            <a:pPr algn="just"/>
            <a:r>
              <a:rPr lang="en-US" dirty="0">
                <a:solidFill>
                  <a:schemeClr val="accent6"/>
                </a:solidFill>
              </a:rPr>
              <a:t>La RDC </a:t>
            </a:r>
            <a:r>
              <a:rPr lang="en-US" dirty="0" err="1">
                <a:solidFill>
                  <a:schemeClr val="accent6"/>
                </a:solidFill>
              </a:rPr>
              <a:t>peut</a:t>
            </a:r>
            <a:r>
              <a:rPr lang="en-US" dirty="0">
                <a:solidFill>
                  <a:schemeClr val="accent6"/>
                </a:solidFill>
              </a:rPr>
              <a:t> </a:t>
            </a:r>
            <a:r>
              <a:rPr lang="en-US" dirty="0" err="1">
                <a:solidFill>
                  <a:schemeClr val="accent6"/>
                </a:solidFill>
              </a:rPr>
              <a:t>analyser</a:t>
            </a:r>
            <a:r>
              <a:rPr lang="en-US" dirty="0">
                <a:solidFill>
                  <a:schemeClr val="accent6"/>
                </a:solidFill>
              </a:rPr>
              <a:t> et </a:t>
            </a:r>
            <a:r>
              <a:rPr lang="en-US" dirty="0" err="1">
                <a:solidFill>
                  <a:schemeClr val="accent6"/>
                </a:solidFill>
              </a:rPr>
              <a:t>utiliser</a:t>
            </a:r>
            <a:r>
              <a:rPr lang="en-US" dirty="0">
                <a:solidFill>
                  <a:schemeClr val="accent6"/>
                </a:solidFill>
              </a:rPr>
              <a:t> les technologies de transformation du manioc, </a:t>
            </a:r>
            <a:r>
              <a:rPr lang="en-US" dirty="0" err="1">
                <a:solidFill>
                  <a:schemeClr val="accent6"/>
                </a:solidFill>
              </a:rPr>
              <a:t>fabriquer</a:t>
            </a:r>
            <a:r>
              <a:rPr lang="en-US" dirty="0">
                <a:solidFill>
                  <a:schemeClr val="accent6"/>
                </a:solidFill>
              </a:rPr>
              <a:t> et </a:t>
            </a:r>
            <a:r>
              <a:rPr lang="en-US" dirty="0" err="1">
                <a:solidFill>
                  <a:schemeClr val="accent6"/>
                </a:solidFill>
              </a:rPr>
              <a:t>commercialiser</a:t>
            </a:r>
            <a:r>
              <a:rPr lang="en-US" dirty="0">
                <a:solidFill>
                  <a:schemeClr val="accent6"/>
                </a:solidFill>
              </a:rPr>
              <a:t> les </a:t>
            </a:r>
            <a:r>
              <a:rPr lang="en-US" dirty="0" err="1">
                <a:solidFill>
                  <a:schemeClr val="accent6"/>
                </a:solidFill>
              </a:rPr>
              <a:t>produits</a:t>
            </a:r>
            <a:r>
              <a:rPr lang="en-US" dirty="0">
                <a:solidFill>
                  <a:schemeClr val="accent6"/>
                </a:solidFill>
              </a:rPr>
              <a:t> </a:t>
            </a:r>
            <a:r>
              <a:rPr lang="en-US" dirty="0" err="1">
                <a:solidFill>
                  <a:schemeClr val="accent6"/>
                </a:solidFill>
              </a:rPr>
              <a:t>dérivés</a:t>
            </a:r>
            <a:r>
              <a:rPr lang="en-US" dirty="0">
                <a:solidFill>
                  <a:schemeClr val="accent6"/>
                </a:solidFill>
              </a:rPr>
              <a:t> </a:t>
            </a:r>
            <a:r>
              <a:rPr lang="en-US" dirty="0" err="1">
                <a:solidFill>
                  <a:schemeClr val="accent6"/>
                </a:solidFill>
              </a:rPr>
              <a:t>suivants</a:t>
            </a:r>
            <a:r>
              <a:rPr lang="en-US" dirty="0">
                <a:solidFill>
                  <a:schemeClr val="accent6"/>
                </a:solidFill>
              </a:rPr>
              <a:t> avec des </a:t>
            </a:r>
            <a:r>
              <a:rPr lang="en-US" dirty="0" err="1">
                <a:solidFill>
                  <a:schemeClr val="accent6"/>
                </a:solidFill>
              </a:rPr>
              <a:t>rétombées</a:t>
            </a:r>
            <a:r>
              <a:rPr lang="en-US" dirty="0">
                <a:solidFill>
                  <a:schemeClr val="accent6"/>
                </a:solidFill>
              </a:rPr>
              <a:t> </a:t>
            </a:r>
            <a:r>
              <a:rPr lang="en-US" dirty="0" err="1">
                <a:solidFill>
                  <a:schemeClr val="accent6"/>
                </a:solidFill>
              </a:rPr>
              <a:t>considérables</a:t>
            </a:r>
            <a:r>
              <a:rPr lang="en-US" dirty="0">
                <a:solidFill>
                  <a:schemeClr val="accent6"/>
                </a:solidFill>
              </a:rPr>
              <a:t>!</a:t>
            </a:r>
            <a:endParaRPr lang="en-US" dirty="0">
              <a:solidFill>
                <a:srgbClr val="002060"/>
              </a:solidFill>
            </a:endParaRPr>
          </a:p>
        </p:txBody>
      </p:sp>
    </p:spTree>
    <p:extLst>
      <p:ext uri="{BB962C8B-B14F-4D97-AF65-F5344CB8AC3E}">
        <p14:creationId xmlns:p14="http://schemas.microsoft.com/office/powerpoint/2010/main" val="32796451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B32E7-3FD8-B6EC-9880-C41116EB0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D3454-A476-FD3D-BB79-653A4F4EA858}"/>
              </a:ext>
            </a:extLst>
          </p:cNvPr>
          <p:cNvSpPr>
            <a:spLocks noGrp="1"/>
          </p:cNvSpPr>
          <p:nvPr>
            <p:ph type="title" sz="quarter"/>
          </p:nvPr>
        </p:nvSpPr>
        <p:spPr/>
        <p:txBody>
          <a:bodyPr/>
          <a:lstStyle/>
          <a:p>
            <a:r>
              <a:rPr lang="en-US" dirty="0"/>
              <a:t>Gari, Farine, Amidon, Chips, Pain &amp; pâtisserie</a:t>
            </a:r>
          </a:p>
        </p:txBody>
      </p:sp>
      <p:pic>
        <p:nvPicPr>
          <p:cNvPr id="1026" name="Picture 2">
            <a:extLst>
              <a:ext uri="{FF2B5EF4-FFF2-40B4-BE49-F238E27FC236}">
                <a16:creationId xmlns:a16="http://schemas.microsoft.com/office/drawing/2014/main" id="{9BF6BD7E-F69C-A9E0-A3FE-D9E896AD207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73226" y="1459682"/>
            <a:ext cx="2100262" cy="21002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6A13C2C-A2EC-4FAC-99E7-FA743BF328AA}"/>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504188" y="1582912"/>
            <a:ext cx="2141044" cy="23630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2BCB4AF-5887-0D16-1206-1D4212AF1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679" y="1366156"/>
            <a:ext cx="266429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569F9D27-2D45-11D6-8716-AC12667F2BEE}"/>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3347865" y="3924275"/>
            <a:ext cx="1556200" cy="21002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5ACE47A-CD41-42B9-0BB3-D793154351F9}"/>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bwMode="auto">
          <a:xfrm>
            <a:off x="827584" y="3933056"/>
            <a:ext cx="2141044" cy="210026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0D72FF2F-B253-B662-E0AD-C2EA231D56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7232" y="4042197"/>
            <a:ext cx="2316284" cy="20030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990C164-FDA1-D322-6D86-E7A524AD30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3516" y="4042196"/>
            <a:ext cx="1810484" cy="198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0464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8537-E86A-DF85-5CD7-8EA32336DF37}"/>
              </a:ext>
            </a:extLst>
          </p:cNvPr>
          <p:cNvSpPr>
            <a:spLocks noGrp="1"/>
          </p:cNvSpPr>
          <p:nvPr>
            <p:ph type="title" sz="quarter"/>
          </p:nvPr>
        </p:nvSpPr>
        <p:spPr>
          <a:xfrm>
            <a:off x="107504" y="0"/>
            <a:ext cx="8928992" cy="1124744"/>
          </a:xfrm>
        </p:spPr>
        <p:txBody>
          <a:bodyPr/>
          <a:lstStyle/>
          <a:p>
            <a:r>
              <a:rPr lang="en-US" sz="3200" dirty="0"/>
              <a:t>Farine </a:t>
            </a:r>
            <a:r>
              <a:rPr lang="en-US" sz="3200" dirty="0" err="1"/>
              <a:t>enrichie</a:t>
            </a:r>
            <a:r>
              <a:rPr lang="en-US" sz="3200" dirty="0"/>
              <a:t> pour enfants, bioethanol (carburant), </a:t>
            </a:r>
            <a:r>
              <a:rPr lang="en-US" sz="3200" dirty="0" err="1"/>
              <a:t>cossettes</a:t>
            </a:r>
            <a:r>
              <a:rPr lang="en-US" sz="3200" dirty="0"/>
              <a:t> (export brut </a:t>
            </a:r>
            <a:r>
              <a:rPr lang="en-US" sz="3200" dirty="0" err="1"/>
              <a:t>amélioré</a:t>
            </a:r>
            <a:r>
              <a:rPr lang="en-US" sz="3200" dirty="0"/>
              <a:t>)</a:t>
            </a:r>
          </a:p>
        </p:txBody>
      </p:sp>
      <p:pic>
        <p:nvPicPr>
          <p:cNvPr id="3074" name="Picture 2">
            <a:extLst>
              <a:ext uri="{FF2B5EF4-FFF2-40B4-BE49-F238E27FC236}">
                <a16:creationId xmlns:a16="http://schemas.microsoft.com/office/drawing/2014/main" id="{7DDB7706-63CA-B016-0CEC-4EC30ADF529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10873" y="1525004"/>
            <a:ext cx="3148855" cy="21002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8F6AE28-35C1-7474-2FDB-C475E5BDBF1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3909077" y="1540259"/>
            <a:ext cx="3150393" cy="21002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0205E27-2D85-0678-8CDB-FF43244081F9}"/>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442392" y="4020169"/>
            <a:ext cx="3188786" cy="21002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C7D2A424-D909-68A2-D79F-143CDCE858E7}"/>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3758759" y="4020169"/>
            <a:ext cx="2952329" cy="20542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088DE490-1736-9F6A-F00A-14B6770BE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8170" y="4020169"/>
            <a:ext cx="2916833" cy="205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6779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29EB-D707-7C8F-7D42-94A315DC1510}"/>
              </a:ext>
            </a:extLst>
          </p:cNvPr>
          <p:cNvSpPr>
            <a:spLocks noGrp="1"/>
          </p:cNvSpPr>
          <p:nvPr>
            <p:ph type="title"/>
          </p:nvPr>
        </p:nvSpPr>
        <p:spPr>
          <a:xfrm>
            <a:off x="457200" y="42863"/>
            <a:ext cx="8229600" cy="1009873"/>
          </a:xfrm>
        </p:spPr>
        <p:txBody>
          <a:bodyPr/>
          <a:lstStyle/>
          <a:p>
            <a:r>
              <a:rPr lang="en-US" dirty="0"/>
              <a:t>Processus de Transformation</a:t>
            </a:r>
          </a:p>
        </p:txBody>
      </p:sp>
      <p:pic>
        <p:nvPicPr>
          <p:cNvPr id="4" name="Picture 3">
            <a:extLst>
              <a:ext uri="{FF2B5EF4-FFF2-40B4-BE49-F238E27FC236}">
                <a16:creationId xmlns:a16="http://schemas.microsoft.com/office/drawing/2014/main" id="{D49A9481-993B-9E11-AE03-D9D6B87A474B}"/>
              </a:ext>
            </a:extLst>
          </p:cNvPr>
          <p:cNvPicPr>
            <a:picLocks noChangeAspect="1"/>
          </p:cNvPicPr>
          <p:nvPr/>
        </p:nvPicPr>
        <p:blipFill>
          <a:blip r:embed="rId2"/>
          <a:stretch>
            <a:fillRect/>
          </a:stretch>
        </p:blipFill>
        <p:spPr>
          <a:xfrm>
            <a:off x="1979712" y="1340768"/>
            <a:ext cx="5112568" cy="5474369"/>
          </a:xfrm>
          <a:prstGeom prst="rect">
            <a:avLst/>
          </a:prstGeom>
        </p:spPr>
      </p:pic>
    </p:spTree>
    <p:extLst>
      <p:ext uri="{BB962C8B-B14F-4D97-AF65-F5344CB8AC3E}">
        <p14:creationId xmlns:p14="http://schemas.microsoft.com/office/powerpoint/2010/main" val="34964897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ADC4A-66AC-BF18-75EB-9C8C81CECB87}"/>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5D284A8A-2D47-D644-07F6-C78CE3228BC4}"/>
              </a:ext>
            </a:extLst>
          </p:cNvPr>
          <p:cNvSpPr>
            <a:spLocks noGrp="1" noChangeArrowheads="1"/>
          </p:cNvSpPr>
          <p:nvPr>
            <p:ph type="title"/>
          </p:nvPr>
        </p:nvSpPr>
        <p:spPr>
          <a:xfrm>
            <a:off x="0" y="0"/>
            <a:ext cx="9144000" cy="404664"/>
          </a:xfrm>
        </p:spPr>
        <p:txBody>
          <a:bodyPr/>
          <a:lstStyle/>
          <a:p>
            <a:pPr algn="ctr" eaLnBrk="1" hangingPunct="1"/>
            <a:r>
              <a:rPr lang="fr-CH" altLang="en-US" sz="2800" dirty="0"/>
              <a:t>PATENTSCOPE: Base de données de l’OMPI</a:t>
            </a:r>
            <a:endParaRPr lang="en-US" altLang="en-US" sz="2800" dirty="0"/>
          </a:p>
        </p:txBody>
      </p:sp>
      <p:sp>
        <p:nvSpPr>
          <p:cNvPr id="14339" name="Rectangle 3">
            <a:extLst>
              <a:ext uri="{FF2B5EF4-FFF2-40B4-BE49-F238E27FC236}">
                <a16:creationId xmlns:a16="http://schemas.microsoft.com/office/drawing/2014/main" id="{E831D2C2-34E4-CCEB-F56E-C9CE9126D152}"/>
              </a:ext>
            </a:extLst>
          </p:cNvPr>
          <p:cNvSpPr>
            <a:spLocks noGrp="1" noChangeArrowheads="1"/>
          </p:cNvSpPr>
          <p:nvPr>
            <p:ph type="body" idx="1"/>
          </p:nvPr>
        </p:nvSpPr>
        <p:spPr>
          <a:xfrm>
            <a:off x="0" y="549275"/>
            <a:ext cx="9144000" cy="6308725"/>
          </a:xfrm>
        </p:spPr>
        <p:txBody>
          <a:bodyPr/>
          <a:lstStyle/>
          <a:p>
            <a:pPr eaLnBrk="1" hangingPunct="1">
              <a:lnSpc>
                <a:spcPct val="80000"/>
              </a:lnSpc>
            </a:pPr>
            <a:r>
              <a:rPr lang="fr-CH" altLang="en-US" sz="2000">
                <a:solidFill>
                  <a:srgbClr val="002060"/>
                </a:solidFill>
              </a:rPr>
              <a:t> </a:t>
            </a:r>
            <a:r>
              <a:rPr lang="fr-CH" altLang="en-US" sz="2000" b="1">
                <a:solidFill>
                  <a:srgbClr val="002060"/>
                </a:solidFill>
              </a:rPr>
              <a:t>130+ </a:t>
            </a:r>
            <a:r>
              <a:rPr lang="fr-CH" altLang="en-US" sz="2000" b="1" dirty="0">
                <a:solidFill>
                  <a:srgbClr val="002060"/>
                </a:solidFill>
              </a:rPr>
              <a:t>millions de technologies</a:t>
            </a:r>
          </a:p>
          <a:p>
            <a:pPr eaLnBrk="1" hangingPunct="1">
              <a:lnSpc>
                <a:spcPct val="80000"/>
              </a:lnSpc>
              <a:buFontTx/>
              <a:buNone/>
            </a:pPr>
            <a:endParaRPr lang="fr-CH" altLang="en-US" sz="1600" dirty="0"/>
          </a:p>
          <a:p>
            <a:pPr lvl="1" eaLnBrk="1" hangingPunct="1">
              <a:lnSpc>
                <a:spcPct val="80000"/>
              </a:lnSpc>
            </a:pPr>
            <a:r>
              <a:rPr lang="en-US" altLang="en-US" sz="1600" b="1" dirty="0">
                <a:solidFill>
                  <a:srgbClr val="C00000"/>
                </a:solidFill>
              </a:rPr>
              <a:t>SECTION A </a:t>
            </a:r>
            <a:r>
              <a:rPr lang="en-US" altLang="en-US" sz="1600" b="1" dirty="0">
                <a:solidFill>
                  <a:srgbClr val="002060"/>
                </a:solidFill>
              </a:rPr>
              <a:t>— NECCESITES COURANTES DE LA VIE </a:t>
            </a:r>
            <a:r>
              <a:rPr lang="en-US" altLang="en-US" sz="1600" dirty="0">
                <a:solidFill>
                  <a:srgbClr val="002060"/>
                </a:solidFill>
              </a:rPr>
              <a:t>(</a:t>
            </a:r>
            <a:r>
              <a:rPr lang="en-US" altLang="en-US" sz="1600" dirty="0" err="1">
                <a:solidFill>
                  <a:srgbClr val="002060"/>
                </a:solidFill>
              </a:rPr>
              <a:t>produits</a:t>
            </a:r>
            <a:r>
              <a:rPr lang="en-US" altLang="en-US" sz="1600" dirty="0">
                <a:solidFill>
                  <a:srgbClr val="002060"/>
                </a:solidFill>
              </a:rPr>
              <a:t> et </a:t>
            </a:r>
            <a:r>
              <a:rPr lang="en-US" altLang="en-US" sz="1600" dirty="0" err="1">
                <a:solidFill>
                  <a:srgbClr val="002060"/>
                </a:solidFill>
              </a:rPr>
              <a:t>procédés</a:t>
            </a:r>
            <a:r>
              <a:rPr lang="en-US" altLang="en-US" sz="1600" dirty="0">
                <a:solidFill>
                  <a:srgbClr val="002060"/>
                </a:solidFill>
              </a:rPr>
              <a:t> </a:t>
            </a:r>
            <a:r>
              <a:rPr lang="en-US" altLang="en-US" sz="1600" dirty="0" err="1">
                <a:solidFill>
                  <a:srgbClr val="002060"/>
                </a:solidFill>
              </a:rPr>
              <a:t>agricoles</a:t>
            </a:r>
            <a:r>
              <a:rPr lang="en-US" altLang="en-US" sz="1600" dirty="0">
                <a:solidFill>
                  <a:srgbClr val="002060"/>
                </a:solidFill>
              </a:rPr>
              <a:t>, </a:t>
            </a:r>
            <a:r>
              <a:rPr lang="en-US" altLang="en-US" sz="1600" dirty="0" err="1">
                <a:solidFill>
                  <a:srgbClr val="002060"/>
                </a:solidFill>
              </a:rPr>
              <a:t>alimentaires</a:t>
            </a:r>
            <a:r>
              <a:rPr lang="en-US" altLang="en-US" sz="1600" dirty="0">
                <a:solidFill>
                  <a:srgbClr val="002060"/>
                </a:solidFill>
              </a:rPr>
              <a:t>, </a:t>
            </a:r>
            <a:r>
              <a:rPr lang="en-US" altLang="en-US" sz="1600" dirty="0" err="1">
                <a:solidFill>
                  <a:srgbClr val="002060"/>
                </a:solidFill>
              </a:rPr>
              <a:t>pharmaceutiques</a:t>
            </a:r>
            <a:r>
              <a:rPr lang="en-US" altLang="en-US" sz="1600" dirty="0">
                <a:solidFill>
                  <a:srgbClr val="002060"/>
                </a:solidFill>
              </a:rPr>
              <a:t> et </a:t>
            </a:r>
            <a:r>
              <a:rPr lang="en-US" altLang="en-US" sz="1600" dirty="0" err="1">
                <a:solidFill>
                  <a:srgbClr val="002060"/>
                </a:solidFill>
              </a:rPr>
              <a:t>cosmétiques</a:t>
            </a:r>
            <a:r>
              <a:rPr lang="en-US" altLang="en-US" sz="1600" dirty="0">
                <a:solidFill>
                  <a:srgbClr val="002060"/>
                </a:solidFill>
              </a:rPr>
              <a:t>): </a:t>
            </a:r>
            <a:r>
              <a:rPr lang="en-US" altLang="en-US" sz="1600" b="1" dirty="0">
                <a:solidFill>
                  <a:srgbClr val="C00000"/>
                </a:solidFill>
              </a:rPr>
              <a:t>+22 millions de technologies</a:t>
            </a:r>
          </a:p>
          <a:p>
            <a:pPr lvl="1" eaLnBrk="1" hangingPunct="1">
              <a:lnSpc>
                <a:spcPct val="80000"/>
              </a:lnSpc>
              <a:buFontTx/>
              <a:buNone/>
            </a:pPr>
            <a:r>
              <a:rPr lang="en-US" altLang="en-US" sz="1600" dirty="0">
                <a:solidFill>
                  <a:srgbClr val="002060"/>
                </a:solidFill>
              </a:rPr>
              <a:t> </a:t>
            </a:r>
          </a:p>
          <a:p>
            <a:pPr lvl="1" eaLnBrk="1" hangingPunct="1">
              <a:lnSpc>
                <a:spcPct val="80000"/>
              </a:lnSpc>
            </a:pPr>
            <a:r>
              <a:rPr lang="en-US" altLang="en-US" sz="1600" b="1" dirty="0">
                <a:solidFill>
                  <a:srgbClr val="C00000"/>
                </a:solidFill>
              </a:rPr>
              <a:t>SECTION B </a:t>
            </a:r>
            <a:r>
              <a:rPr lang="en-US" altLang="en-US" sz="1600" b="1" dirty="0">
                <a:solidFill>
                  <a:srgbClr val="002060"/>
                </a:solidFill>
              </a:rPr>
              <a:t>— TECHNIQUES INDUSTRIELLES DIVERSES; TRANSPORTS </a:t>
            </a:r>
            <a:r>
              <a:rPr lang="en-US" altLang="en-US" sz="1600" dirty="0">
                <a:solidFill>
                  <a:srgbClr val="002060"/>
                </a:solidFill>
              </a:rPr>
              <a:t>(</a:t>
            </a:r>
            <a:r>
              <a:rPr lang="fr-FR" altLang="en-US" sz="1600" dirty="0">
                <a:solidFill>
                  <a:srgbClr val="002060"/>
                </a:solidFill>
              </a:rPr>
              <a:t>véhicules, bateaux, avions, routes, maisons, machines-outils, meulage, polissage, outils à main, outils de coupe manuels</a:t>
            </a:r>
            <a:r>
              <a:rPr lang="en-US" altLang="en-US" sz="1600" dirty="0">
                <a:solidFill>
                  <a:srgbClr val="002060"/>
                </a:solidFill>
              </a:rPr>
              <a:t>, etc.): </a:t>
            </a:r>
            <a:r>
              <a:rPr lang="en-US" altLang="en-US" sz="1600" b="1" dirty="0">
                <a:solidFill>
                  <a:srgbClr val="C00000"/>
                </a:solidFill>
              </a:rPr>
              <a:t>+32 millions de technologies</a:t>
            </a:r>
          </a:p>
          <a:p>
            <a:pPr lvl="1" eaLnBrk="1" hangingPunct="1">
              <a:lnSpc>
                <a:spcPct val="80000"/>
              </a:lnSpc>
              <a:buFontTx/>
              <a:buNone/>
            </a:pPr>
            <a:endParaRPr lang="en-US" altLang="en-US" sz="1600" b="1" dirty="0">
              <a:solidFill>
                <a:srgbClr val="002060"/>
              </a:solidFill>
            </a:endParaRPr>
          </a:p>
          <a:p>
            <a:pPr lvl="1" eaLnBrk="1" hangingPunct="1">
              <a:lnSpc>
                <a:spcPct val="80000"/>
              </a:lnSpc>
            </a:pPr>
            <a:r>
              <a:rPr lang="en-US" altLang="en-US" sz="1600" b="1" dirty="0">
                <a:solidFill>
                  <a:srgbClr val="C00000"/>
                </a:solidFill>
              </a:rPr>
              <a:t>SECTION C </a:t>
            </a:r>
            <a:r>
              <a:rPr lang="en-US" altLang="en-US" sz="1600" b="1" dirty="0">
                <a:solidFill>
                  <a:srgbClr val="002060"/>
                </a:solidFill>
              </a:rPr>
              <a:t>— CHIMIE; METALLURGIE</a:t>
            </a:r>
            <a:r>
              <a:rPr lang="en-US" altLang="en-US" sz="1600" dirty="0">
                <a:solidFill>
                  <a:srgbClr val="002060"/>
                </a:solidFill>
              </a:rPr>
              <a:t> (</a:t>
            </a:r>
            <a:r>
              <a:rPr lang="fr-FR" altLang="en-US" sz="1600" dirty="0">
                <a:solidFill>
                  <a:srgbClr val="002060"/>
                </a:solidFill>
              </a:rPr>
              <a:t>traitement de l'eau, des eaux usées, du verre, de la laine minérale ou de laitier, des ciments, du béton, de la pierre artificielle,</a:t>
            </a:r>
            <a:r>
              <a:rPr lang="fr-FR" altLang="en-US" dirty="0"/>
              <a:t> </a:t>
            </a:r>
            <a:r>
              <a:rPr lang="fr-FR" altLang="en-US" sz="1600" dirty="0">
                <a:solidFill>
                  <a:srgbClr val="002060"/>
                </a:solidFill>
              </a:rPr>
              <a:t>des céramiques, des réfractaires, des engrais, du pétrole, du gaz, des industries du sucre, etc.): </a:t>
            </a:r>
            <a:r>
              <a:rPr lang="fr-FR" altLang="en-US" sz="1600" b="1" dirty="0">
                <a:solidFill>
                  <a:srgbClr val="C00000"/>
                </a:solidFill>
              </a:rPr>
              <a:t>+17 millions de technologies</a:t>
            </a:r>
            <a:endParaRPr lang="en-US" altLang="en-US" sz="1600" b="1" dirty="0">
              <a:solidFill>
                <a:srgbClr val="C00000"/>
              </a:solidFill>
            </a:endParaRPr>
          </a:p>
          <a:p>
            <a:pPr lvl="1" eaLnBrk="1" hangingPunct="1">
              <a:lnSpc>
                <a:spcPct val="80000"/>
              </a:lnSpc>
              <a:buFontTx/>
              <a:buNone/>
            </a:pPr>
            <a:endParaRPr lang="en-US" altLang="en-US" sz="1600" dirty="0">
              <a:solidFill>
                <a:srgbClr val="002060"/>
              </a:solidFill>
            </a:endParaRPr>
          </a:p>
          <a:p>
            <a:pPr lvl="1" eaLnBrk="1" hangingPunct="1">
              <a:lnSpc>
                <a:spcPct val="80000"/>
              </a:lnSpc>
            </a:pPr>
            <a:r>
              <a:rPr lang="en-US" altLang="en-US" sz="1600" b="1" dirty="0">
                <a:solidFill>
                  <a:srgbClr val="C00000"/>
                </a:solidFill>
              </a:rPr>
              <a:t>SECTION D </a:t>
            </a:r>
            <a:r>
              <a:rPr lang="en-US" altLang="en-US" sz="1600" b="1" dirty="0">
                <a:solidFill>
                  <a:srgbClr val="002060"/>
                </a:solidFill>
              </a:rPr>
              <a:t>— TEXTILES</a:t>
            </a:r>
            <a:r>
              <a:rPr lang="en-US" altLang="en-US" sz="1600" dirty="0">
                <a:solidFill>
                  <a:srgbClr val="002060"/>
                </a:solidFill>
              </a:rPr>
              <a:t>; </a:t>
            </a:r>
            <a:r>
              <a:rPr lang="en-US" altLang="en-US" sz="1600" b="1" dirty="0">
                <a:solidFill>
                  <a:srgbClr val="002060"/>
                </a:solidFill>
              </a:rPr>
              <a:t>PAPIER </a:t>
            </a:r>
            <a:r>
              <a:rPr lang="en-US" altLang="en-US" sz="1600" dirty="0">
                <a:solidFill>
                  <a:srgbClr val="002060"/>
                </a:solidFill>
              </a:rPr>
              <a:t>(</a:t>
            </a:r>
            <a:r>
              <a:rPr lang="fr-FR" altLang="en-US" sz="1600" dirty="0">
                <a:solidFill>
                  <a:srgbClr val="002060"/>
                </a:solidFill>
              </a:rPr>
              <a:t>fils naturels ou artificiels, filature, tissage, cordes, fabrication du papier, traitement du textile, dentelle, tricot, couture</a:t>
            </a:r>
            <a:r>
              <a:rPr lang="en-US" altLang="en-US" sz="1600" dirty="0">
                <a:solidFill>
                  <a:srgbClr val="002060"/>
                </a:solidFill>
              </a:rPr>
              <a:t>, etc.): </a:t>
            </a:r>
            <a:r>
              <a:rPr lang="en-US" altLang="en-US" sz="1600" b="1" dirty="0">
                <a:solidFill>
                  <a:srgbClr val="C00000"/>
                </a:solidFill>
              </a:rPr>
              <a:t>+2.5 millions</a:t>
            </a:r>
          </a:p>
          <a:p>
            <a:pPr lvl="1" eaLnBrk="1" hangingPunct="1">
              <a:lnSpc>
                <a:spcPct val="80000"/>
              </a:lnSpc>
              <a:buFontTx/>
              <a:buNone/>
            </a:pPr>
            <a:r>
              <a:rPr lang="en-US" altLang="en-US" sz="1600" dirty="0">
                <a:solidFill>
                  <a:srgbClr val="002060"/>
                </a:solidFill>
              </a:rPr>
              <a:t> </a:t>
            </a:r>
          </a:p>
          <a:p>
            <a:pPr lvl="1" eaLnBrk="1" hangingPunct="1">
              <a:lnSpc>
                <a:spcPct val="80000"/>
              </a:lnSpc>
            </a:pPr>
            <a:r>
              <a:rPr lang="en-US" altLang="en-US" sz="1600" b="1" dirty="0">
                <a:solidFill>
                  <a:srgbClr val="C00000"/>
                </a:solidFill>
              </a:rPr>
              <a:t>SECTION E </a:t>
            </a:r>
            <a:r>
              <a:rPr lang="en-US" altLang="en-US" sz="1600" b="1" dirty="0">
                <a:solidFill>
                  <a:srgbClr val="002060"/>
                </a:solidFill>
              </a:rPr>
              <a:t>— CONSTRUCTIONS FIXES </a:t>
            </a:r>
            <a:r>
              <a:rPr lang="en-US" altLang="en-US" sz="1600" dirty="0">
                <a:solidFill>
                  <a:srgbClr val="002060"/>
                </a:solidFill>
              </a:rPr>
              <a:t>(</a:t>
            </a:r>
            <a:r>
              <a:rPr lang="fr-FR" altLang="en-US" sz="1600" dirty="0">
                <a:solidFill>
                  <a:srgbClr val="002060"/>
                </a:solidFill>
              </a:rPr>
              <a:t>construction, construction de routes, de voies ferrées ou de ponts, ingénierie hydraulique, fondations, travaux de terrassement, adduction d'eau, serrures, clés, fenêtre ou porte</a:t>
            </a:r>
            <a:r>
              <a:rPr lang="en-US" altLang="en-US" sz="1600" dirty="0">
                <a:solidFill>
                  <a:srgbClr val="002060"/>
                </a:solidFill>
              </a:rPr>
              <a:t>, etc.): </a:t>
            </a:r>
            <a:r>
              <a:rPr lang="en-US" altLang="en-US" sz="1600" b="1" dirty="0">
                <a:solidFill>
                  <a:srgbClr val="C00000"/>
                </a:solidFill>
              </a:rPr>
              <a:t>+7 millions de technologies </a:t>
            </a:r>
          </a:p>
          <a:p>
            <a:pPr lvl="1" eaLnBrk="1" hangingPunct="1">
              <a:lnSpc>
                <a:spcPct val="80000"/>
              </a:lnSpc>
              <a:buFontTx/>
              <a:buNone/>
            </a:pPr>
            <a:r>
              <a:rPr lang="en-US" altLang="en-US" sz="1600" b="1" dirty="0">
                <a:solidFill>
                  <a:srgbClr val="C00000"/>
                </a:solidFill>
              </a:rPr>
              <a:t> </a:t>
            </a:r>
          </a:p>
          <a:p>
            <a:pPr lvl="1" eaLnBrk="1" hangingPunct="1">
              <a:lnSpc>
                <a:spcPct val="80000"/>
              </a:lnSpc>
            </a:pPr>
            <a:r>
              <a:rPr lang="en-US" altLang="en-US" sz="1600" b="1" dirty="0">
                <a:solidFill>
                  <a:srgbClr val="C00000"/>
                </a:solidFill>
              </a:rPr>
              <a:t>SECTION F </a:t>
            </a:r>
            <a:r>
              <a:rPr lang="en-US" altLang="en-US" sz="1600" b="1" dirty="0">
                <a:solidFill>
                  <a:srgbClr val="002060"/>
                </a:solidFill>
              </a:rPr>
              <a:t>— MECANIQUE; ECLAIRAGE; CHAUFFAGE; ARMEMENTS; SAUTAGE:</a:t>
            </a:r>
          </a:p>
          <a:p>
            <a:pPr marL="457200" lvl="1" indent="0" eaLnBrk="1" hangingPunct="1">
              <a:lnSpc>
                <a:spcPct val="80000"/>
              </a:lnSpc>
              <a:buNone/>
            </a:pPr>
            <a:r>
              <a:rPr lang="en-US" altLang="en-US" sz="1600" b="1" dirty="0">
                <a:solidFill>
                  <a:srgbClr val="002060"/>
                </a:solidFill>
              </a:rPr>
              <a:t>		     </a:t>
            </a:r>
            <a:r>
              <a:rPr lang="en-US" altLang="en-US" sz="1600" b="1" dirty="0">
                <a:solidFill>
                  <a:srgbClr val="C00000"/>
                </a:solidFill>
              </a:rPr>
              <a:t>+14.5 millions de technologies</a:t>
            </a:r>
          </a:p>
          <a:p>
            <a:pPr lvl="1" eaLnBrk="1" hangingPunct="1">
              <a:lnSpc>
                <a:spcPct val="80000"/>
              </a:lnSpc>
              <a:buFontTx/>
              <a:buNone/>
            </a:pPr>
            <a:endParaRPr lang="en-US" altLang="en-US" sz="800" b="1" dirty="0">
              <a:solidFill>
                <a:srgbClr val="002060"/>
              </a:solidFill>
            </a:endParaRPr>
          </a:p>
          <a:p>
            <a:pPr lvl="1" eaLnBrk="1" hangingPunct="1">
              <a:lnSpc>
                <a:spcPct val="80000"/>
              </a:lnSpc>
            </a:pPr>
            <a:r>
              <a:rPr lang="en-US" altLang="en-US" sz="1600" b="1" dirty="0">
                <a:solidFill>
                  <a:srgbClr val="C00000"/>
                </a:solidFill>
              </a:rPr>
              <a:t>SECTION G </a:t>
            </a:r>
            <a:r>
              <a:rPr lang="en-US" altLang="en-US" sz="1600" b="1" dirty="0">
                <a:solidFill>
                  <a:srgbClr val="002060"/>
                </a:solidFill>
              </a:rPr>
              <a:t>— PHYSIQUE</a:t>
            </a:r>
            <a:r>
              <a:rPr lang="en-US" altLang="en-US" sz="1600" dirty="0">
                <a:solidFill>
                  <a:srgbClr val="002060"/>
                </a:solidFill>
              </a:rPr>
              <a:t> </a:t>
            </a:r>
            <a:r>
              <a:rPr lang="en-US" altLang="en-US" sz="1600" b="1" dirty="0">
                <a:solidFill>
                  <a:srgbClr val="002060"/>
                </a:solidFill>
              </a:rPr>
              <a:t>(ET INFORMATIQUE): </a:t>
            </a:r>
            <a:r>
              <a:rPr lang="en-US" altLang="en-US" sz="1600" b="1" dirty="0">
                <a:solidFill>
                  <a:srgbClr val="C00000"/>
                </a:solidFill>
              </a:rPr>
              <a:t>+27 millions de technologies</a:t>
            </a:r>
          </a:p>
          <a:p>
            <a:pPr lvl="1" eaLnBrk="1" hangingPunct="1">
              <a:lnSpc>
                <a:spcPct val="80000"/>
              </a:lnSpc>
            </a:pPr>
            <a:r>
              <a:rPr lang="en-US" altLang="en-US" sz="1600" b="1" dirty="0">
                <a:solidFill>
                  <a:srgbClr val="C00000"/>
                </a:solidFill>
              </a:rPr>
              <a:t>SECTION H </a:t>
            </a:r>
            <a:r>
              <a:rPr lang="en-US" altLang="en-US" sz="1600" b="1" dirty="0">
                <a:solidFill>
                  <a:srgbClr val="002060"/>
                </a:solidFill>
              </a:rPr>
              <a:t>— ELECTRICITE: </a:t>
            </a:r>
            <a:r>
              <a:rPr lang="en-US" altLang="en-US" sz="1600" b="1" dirty="0">
                <a:solidFill>
                  <a:srgbClr val="C00000"/>
                </a:solidFill>
              </a:rPr>
              <a:t>+24 millions de technologies</a:t>
            </a:r>
          </a:p>
          <a:p>
            <a:pPr lvl="1" eaLnBrk="1" hangingPunct="1">
              <a:lnSpc>
                <a:spcPct val="80000"/>
              </a:lnSpc>
              <a:buFontTx/>
              <a:buNone/>
            </a:pPr>
            <a:endParaRPr lang="en-US" altLang="en-US" sz="1600" dirty="0"/>
          </a:p>
        </p:txBody>
      </p:sp>
    </p:spTree>
    <p:extLst>
      <p:ext uri="{BB962C8B-B14F-4D97-AF65-F5344CB8AC3E}">
        <p14:creationId xmlns:p14="http://schemas.microsoft.com/office/powerpoint/2010/main" val="18224261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DF10-14E5-DB6C-EE04-EE2E27C35A0F}"/>
              </a:ext>
            </a:extLst>
          </p:cNvPr>
          <p:cNvSpPr>
            <a:spLocks noGrp="1"/>
          </p:cNvSpPr>
          <p:nvPr>
            <p:ph type="title"/>
          </p:nvPr>
        </p:nvSpPr>
        <p:spPr/>
        <p:txBody>
          <a:bodyPr/>
          <a:lstStyle/>
          <a:p>
            <a:r>
              <a:rPr lang="fr-FR" dirty="0"/>
              <a:t>Combien rapportent 30–40 millions de tonnes de manioc ?</a:t>
            </a:r>
            <a:endParaRPr lang="en-US" dirty="0"/>
          </a:p>
        </p:txBody>
      </p:sp>
      <p:sp>
        <p:nvSpPr>
          <p:cNvPr id="3" name="Content Placeholder 2">
            <a:extLst>
              <a:ext uri="{FF2B5EF4-FFF2-40B4-BE49-F238E27FC236}">
                <a16:creationId xmlns:a16="http://schemas.microsoft.com/office/drawing/2014/main" id="{9CD1AC96-1CFA-FFAE-1146-394DBEE5E55D}"/>
              </a:ext>
            </a:extLst>
          </p:cNvPr>
          <p:cNvSpPr>
            <a:spLocks noGrp="1"/>
          </p:cNvSpPr>
          <p:nvPr>
            <p:ph idx="1"/>
          </p:nvPr>
        </p:nvSpPr>
        <p:spPr/>
        <p:txBody>
          <a:bodyPr/>
          <a:lstStyle/>
          <a:p>
            <a:r>
              <a:rPr lang="fr-FR" dirty="0"/>
              <a:t>On regarde </a:t>
            </a:r>
            <a:r>
              <a:rPr lang="fr-FR" b="1" dirty="0"/>
              <a:t>3 scénarios réalistes</a:t>
            </a:r>
            <a:r>
              <a:rPr lang="fr-FR" dirty="0"/>
              <a:t> :</a:t>
            </a:r>
          </a:p>
          <a:p>
            <a:r>
              <a:rPr lang="fr-FR" dirty="0"/>
              <a:t>Cas 1 : Vente brute (situation actuelle)</a:t>
            </a:r>
          </a:p>
          <a:p>
            <a:r>
              <a:rPr lang="fr-FR" dirty="0"/>
              <a:t>Prix moyen : </a:t>
            </a:r>
            <a:r>
              <a:rPr lang="fr-FR" b="1" dirty="0"/>
              <a:t>80 à 120 $/tonne</a:t>
            </a:r>
            <a:endParaRPr lang="fr-FR" dirty="0"/>
          </a:p>
          <a:p>
            <a:r>
              <a:rPr lang="fr-FR" dirty="0"/>
              <a:t>➡️ 30–40 millions tonnes = </a:t>
            </a:r>
            <a:r>
              <a:rPr lang="fr-FR" b="1" dirty="0"/>
              <a:t>2,4 à 4,8 milliards $/an</a:t>
            </a:r>
            <a:endParaRPr lang="fr-FR" dirty="0"/>
          </a:p>
          <a:p>
            <a:r>
              <a:rPr lang="fr-FR" dirty="0"/>
              <a:t>Problème :</a:t>
            </a:r>
          </a:p>
          <a:p>
            <a:pPr lvl="1"/>
            <a:r>
              <a:rPr lang="fr-FR" dirty="0"/>
              <a:t>pertes élevées </a:t>
            </a:r>
          </a:p>
          <a:p>
            <a:pPr lvl="1"/>
            <a:r>
              <a:rPr lang="fr-FR" dirty="0"/>
              <a:t>très faible valeur ajoutée</a:t>
            </a:r>
          </a:p>
          <a:p>
            <a:endParaRPr lang="en-US" dirty="0"/>
          </a:p>
        </p:txBody>
      </p:sp>
    </p:spTree>
    <p:extLst>
      <p:ext uri="{BB962C8B-B14F-4D97-AF65-F5344CB8AC3E}">
        <p14:creationId xmlns:p14="http://schemas.microsoft.com/office/powerpoint/2010/main" val="25881350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DFBC2-5EAD-3BE2-9434-96DFF8A86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B9544-4B7C-7282-3A00-F494B8B42C39}"/>
              </a:ext>
            </a:extLst>
          </p:cNvPr>
          <p:cNvSpPr>
            <a:spLocks noGrp="1"/>
          </p:cNvSpPr>
          <p:nvPr>
            <p:ph type="title"/>
          </p:nvPr>
        </p:nvSpPr>
        <p:spPr/>
        <p:txBody>
          <a:bodyPr/>
          <a:lstStyle/>
          <a:p>
            <a:r>
              <a:rPr lang="fr-FR" dirty="0"/>
              <a:t>Combien rapportent 30–40 millions de tonnes de manioc ?</a:t>
            </a:r>
            <a:endParaRPr lang="en-US" dirty="0"/>
          </a:p>
        </p:txBody>
      </p:sp>
      <p:sp>
        <p:nvSpPr>
          <p:cNvPr id="3" name="Content Placeholder 2">
            <a:extLst>
              <a:ext uri="{FF2B5EF4-FFF2-40B4-BE49-F238E27FC236}">
                <a16:creationId xmlns:a16="http://schemas.microsoft.com/office/drawing/2014/main" id="{D99F2568-73E4-4C47-9E26-543F9C9716C3}"/>
              </a:ext>
            </a:extLst>
          </p:cNvPr>
          <p:cNvSpPr>
            <a:spLocks noGrp="1"/>
          </p:cNvSpPr>
          <p:nvPr>
            <p:ph idx="1"/>
          </p:nvPr>
        </p:nvSpPr>
        <p:spPr/>
        <p:txBody>
          <a:bodyPr/>
          <a:lstStyle/>
          <a:p>
            <a:r>
              <a:rPr lang="fr-FR" dirty="0">
                <a:solidFill>
                  <a:srgbClr val="002060"/>
                </a:solidFill>
              </a:rPr>
              <a:t>On regarde </a:t>
            </a:r>
            <a:r>
              <a:rPr lang="fr-FR" b="1" dirty="0">
                <a:solidFill>
                  <a:srgbClr val="002060"/>
                </a:solidFill>
              </a:rPr>
              <a:t>3 scénarios réalistes</a:t>
            </a:r>
            <a:r>
              <a:rPr lang="fr-FR" dirty="0">
                <a:solidFill>
                  <a:srgbClr val="002060"/>
                </a:solidFill>
              </a:rPr>
              <a:t> :</a:t>
            </a:r>
          </a:p>
          <a:p>
            <a:r>
              <a:rPr lang="fr-FR" dirty="0">
                <a:solidFill>
                  <a:srgbClr val="002060"/>
                </a:solidFill>
              </a:rPr>
              <a:t>Cas 2 : Transformation intermédiaire (farine, gari, cossettes)</a:t>
            </a:r>
          </a:p>
          <a:p>
            <a:r>
              <a:rPr lang="fr-FR" dirty="0">
                <a:solidFill>
                  <a:srgbClr val="002060"/>
                </a:solidFill>
              </a:rPr>
              <a:t>Valeur moyenne : </a:t>
            </a:r>
            <a:r>
              <a:rPr lang="fr-FR" b="1" dirty="0">
                <a:solidFill>
                  <a:srgbClr val="002060"/>
                </a:solidFill>
              </a:rPr>
              <a:t>300 à 500 $/tonne</a:t>
            </a:r>
            <a:endParaRPr lang="fr-FR" dirty="0">
              <a:solidFill>
                <a:srgbClr val="002060"/>
              </a:solidFill>
            </a:endParaRPr>
          </a:p>
          <a:p>
            <a:r>
              <a:rPr lang="fr-FR" dirty="0">
                <a:solidFill>
                  <a:srgbClr val="002060"/>
                </a:solidFill>
              </a:rPr>
              <a:t>➡️ 30–40 millions tonnes = </a:t>
            </a:r>
            <a:r>
              <a:rPr lang="fr-FR" b="1" dirty="0">
                <a:solidFill>
                  <a:srgbClr val="002060"/>
                </a:solidFill>
              </a:rPr>
              <a:t>9 à 20 milliards $ / an</a:t>
            </a:r>
            <a:endParaRPr lang="fr-FR" dirty="0">
              <a:solidFill>
                <a:srgbClr val="002060"/>
              </a:solidFill>
            </a:endParaRPr>
          </a:p>
          <a:p>
            <a:r>
              <a:rPr lang="fr-FR" dirty="0">
                <a:solidFill>
                  <a:srgbClr val="002060"/>
                </a:solidFill>
              </a:rPr>
              <a:t>Déjà x3 à x5 plus de valeur</a:t>
            </a:r>
          </a:p>
          <a:p>
            <a:pPr marL="0" indent="0">
              <a:buNone/>
            </a:pPr>
            <a:endParaRPr lang="en-US" dirty="0"/>
          </a:p>
        </p:txBody>
      </p:sp>
    </p:spTree>
    <p:extLst>
      <p:ext uri="{BB962C8B-B14F-4D97-AF65-F5344CB8AC3E}">
        <p14:creationId xmlns:p14="http://schemas.microsoft.com/office/powerpoint/2010/main" val="6782915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E58C6-6FC5-86D8-FF7B-F71752E219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64255-0E7E-3670-5619-8946B5026481}"/>
              </a:ext>
            </a:extLst>
          </p:cNvPr>
          <p:cNvSpPr>
            <a:spLocks noGrp="1"/>
          </p:cNvSpPr>
          <p:nvPr>
            <p:ph type="title"/>
          </p:nvPr>
        </p:nvSpPr>
        <p:spPr>
          <a:xfrm>
            <a:off x="107504" y="0"/>
            <a:ext cx="9036496" cy="692696"/>
          </a:xfrm>
        </p:spPr>
        <p:txBody>
          <a:bodyPr/>
          <a:lstStyle/>
          <a:p>
            <a:r>
              <a:rPr lang="fr-FR" sz="2800" dirty="0"/>
              <a:t>Combien rapportent 30–40 millions de tonnes de manioc ?</a:t>
            </a:r>
            <a:endParaRPr lang="en-US" sz="2800" dirty="0"/>
          </a:p>
        </p:txBody>
      </p:sp>
      <p:sp>
        <p:nvSpPr>
          <p:cNvPr id="3" name="Content Placeholder 2">
            <a:extLst>
              <a:ext uri="{FF2B5EF4-FFF2-40B4-BE49-F238E27FC236}">
                <a16:creationId xmlns:a16="http://schemas.microsoft.com/office/drawing/2014/main" id="{098C9671-EB79-4148-507C-E41A44F6AC0B}"/>
              </a:ext>
            </a:extLst>
          </p:cNvPr>
          <p:cNvSpPr>
            <a:spLocks noGrp="1"/>
          </p:cNvSpPr>
          <p:nvPr>
            <p:ph idx="1"/>
          </p:nvPr>
        </p:nvSpPr>
        <p:spPr>
          <a:xfrm>
            <a:off x="0" y="836712"/>
            <a:ext cx="9144000" cy="5184577"/>
          </a:xfrm>
        </p:spPr>
        <p:txBody>
          <a:bodyPr/>
          <a:lstStyle/>
          <a:p>
            <a:r>
              <a:rPr lang="fr-FR" dirty="0">
                <a:solidFill>
                  <a:srgbClr val="002060"/>
                </a:solidFill>
              </a:rPr>
              <a:t>On regarde </a:t>
            </a:r>
            <a:r>
              <a:rPr lang="fr-FR" b="1" dirty="0">
                <a:solidFill>
                  <a:srgbClr val="002060"/>
                </a:solidFill>
              </a:rPr>
              <a:t>3 scénarios réalistes</a:t>
            </a:r>
            <a:r>
              <a:rPr lang="fr-FR" dirty="0">
                <a:solidFill>
                  <a:srgbClr val="002060"/>
                </a:solidFill>
              </a:rPr>
              <a:t> :</a:t>
            </a:r>
          </a:p>
          <a:p>
            <a:r>
              <a:rPr lang="fr-FR" dirty="0">
                <a:solidFill>
                  <a:srgbClr val="002060"/>
                </a:solidFill>
              </a:rPr>
              <a:t>Cas 3 : Transformation avancée (amidon, industrie, export)</a:t>
            </a:r>
          </a:p>
          <a:p>
            <a:r>
              <a:rPr lang="fr-FR" dirty="0">
                <a:solidFill>
                  <a:srgbClr val="002060"/>
                </a:solidFill>
              </a:rPr>
              <a:t>Valeur : </a:t>
            </a:r>
            <a:r>
              <a:rPr lang="fr-FR" b="1" dirty="0">
                <a:solidFill>
                  <a:srgbClr val="002060"/>
                </a:solidFill>
              </a:rPr>
              <a:t>600 à 1 200 $/tonne</a:t>
            </a:r>
            <a:endParaRPr lang="fr-FR" dirty="0">
              <a:solidFill>
                <a:srgbClr val="002060"/>
              </a:solidFill>
            </a:endParaRPr>
          </a:p>
          <a:p>
            <a:r>
              <a:rPr lang="fr-FR" dirty="0">
                <a:solidFill>
                  <a:srgbClr val="002060"/>
                </a:solidFill>
              </a:rPr>
              <a:t>➡️ 30–40 millions tonnes = </a:t>
            </a:r>
            <a:r>
              <a:rPr lang="fr-FR" b="1" dirty="0">
                <a:solidFill>
                  <a:srgbClr val="002060"/>
                </a:solidFill>
              </a:rPr>
              <a:t>18 à 48 milliards $ / an</a:t>
            </a:r>
            <a:endParaRPr lang="fr-FR" dirty="0">
              <a:solidFill>
                <a:srgbClr val="002060"/>
              </a:solidFill>
            </a:endParaRPr>
          </a:p>
          <a:p>
            <a:endParaRPr lang="fr-FR" b="1" dirty="0">
              <a:solidFill>
                <a:srgbClr val="002060"/>
              </a:solidFill>
            </a:endParaRPr>
          </a:p>
          <a:p>
            <a:r>
              <a:rPr lang="fr-FR" b="1" dirty="0">
                <a:solidFill>
                  <a:srgbClr val="002060"/>
                </a:solidFill>
              </a:rPr>
              <a:t>Conclusion revenus manioc:</a:t>
            </a:r>
          </a:p>
          <a:p>
            <a:r>
              <a:rPr lang="fr-FR" dirty="0">
                <a:solidFill>
                  <a:srgbClr val="002060"/>
                </a:solidFill>
              </a:rPr>
              <a:t>Aujourd’hui : ➡️ ~3 milliards $</a:t>
            </a:r>
          </a:p>
          <a:p>
            <a:r>
              <a:rPr lang="fr-FR" dirty="0">
                <a:solidFill>
                  <a:srgbClr val="002060"/>
                </a:solidFill>
              </a:rPr>
              <a:t>Potentiel réel : ➡️ </a:t>
            </a:r>
            <a:r>
              <a:rPr lang="fr-FR" b="1" dirty="0">
                <a:solidFill>
                  <a:srgbClr val="002060"/>
                </a:solidFill>
              </a:rPr>
              <a:t>jusqu’à 40+ milliards $</a:t>
            </a:r>
            <a:endParaRPr lang="fr-FR" dirty="0">
              <a:solidFill>
                <a:srgbClr val="002060"/>
              </a:solidFill>
            </a:endParaRPr>
          </a:p>
          <a:p>
            <a:r>
              <a:rPr lang="fr-FR" dirty="0">
                <a:solidFill>
                  <a:srgbClr val="002060"/>
                </a:solidFill>
              </a:rPr>
              <a:t>Donc : Le manioc peut multiplier sa valeur par </a:t>
            </a:r>
            <a:r>
              <a:rPr lang="fr-FR" b="1" dirty="0">
                <a:solidFill>
                  <a:srgbClr val="002060"/>
                </a:solidFill>
              </a:rPr>
              <a:t>10 à 15</a:t>
            </a:r>
            <a:endParaRPr lang="fr-FR" dirty="0">
              <a:solidFill>
                <a:srgbClr val="002060"/>
              </a:solidFill>
            </a:endParaRPr>
          </a:p>
          <a:p>
            <a:pPr marL="0" indent="0">
              <a:buNone/>
            </a:pPr>
            <a:endParaRPr lang="en-US" dirty="0"/>
          </a:p>
        </p:txBody>
      </p:sp>
    </p:spTree>
    <p:extLst>
      <p:ext uri="{BB962C8B-B14F-4D97-AF65-F5344CB8AC3E}">
        <p14:creationId xmlns:p14="http://schemas.microsoft.com/office/powerpoint/2010/main" val="16903873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89552-380C-F4AC-F7FA-AFC411208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ADF8A-5E19-8E95-D657-2F2FA4DC96DD}"/>
              </a:ext>
            </a:extLst>
          </p:cNvPr>
          <p:cNvSpPr>
            <a:spLocks noGrp="1"/>
          </p:cNvSpPr>
          <p:nvPr>
            <p:ph type="title"/>
          </p:nvPr>
        </p:nvSpPr>
        <p:spPr>
          <a:xfrm>
            <a:off x="107504" y="0"/>
            <a:ext cx="9036496" cy="692696"/>
          </a:xfrm>
        </p:spPr>
        <p:txBody>
          <a:bodyPr/>
          <a:lstStyle/>
          <a:p>
            <a:r>
              <a:rPr lang="fr-FR" sz="2800" dirty="0"/>
              <a:t>Combien d’usines faut-il pour transformer tout ça ?</a:t>
            </a:r>
            <a:endParaRPr lang="en-US" sz="2800" dirty="0"/>
          </a:p>
        </p:txBody>
      </p:sp>
      <p:sp>
        <p:nvSpPr>
          <p:cNvPr id="3" name="Content Placeholder 2">
            <a:extLst>
              <a:ext uri="{FF2B5EF4-FFF2-40B4-BE49-F238E27FC236}">
                <a16:creationId xmlns:a16="http://schemas.microsoft.com/office/drawing/2014/main" id="{95B5F3D0-BFF0-BFF0-8F63-656EDBD95B27}"/>
              </a:ext>
            </a:extLst>
          </p:cNvPr>
          <p:cNvSpPr>
            <a:spLocks noGrp="1"/>
          </p:cNvSpPr>
          <p:nvPr>
            <p:ph idx="1"/>
          </p:nvPr>
        </p:nvSpPr>
        <p:spPr>
          <a:xfrm>
            <a:off x="0" y="836712"/>
            <a:ext cx="9144000" cy="5184577"/>
          </a:xfrm>
        </p:spPr>
        <p:txBody>
          <a:bodyPr/>
          <a:lstStyle/>
          <a:p>
            <a:r>
              <a:rPr lang="fr-FR" dirty="0">
                <a:solidFill>
                  <a:srgbClr val="002060"/>
                </a:solidFill>
              </a:rPr>
              <a:t>On prend un modèle réaliste: </a:t>
            </a:r>
          </a:p>
          <a:p>
            <a:r>
              <a:rPr lang="fr-FR" b="1" dirty="0">
                <a:solidFill>
                  <a:srgbClr val="002060"/>
                </a:solidFill>
              </a:rPr>
              <a:t>Hypothèse standard:</a:t>
            </a:r>
          </a:p>
          <a:p>
            <a:r>
              <a:rPr lang="fr-FR" dirty="0">
                <a:solidFill>
                  <a:srgbClr val="002060"/>
                </a:solidFill>
              </a:rPr>
              <a:t>Une usine moyenne transforme : ➡️ </a:t>
            </a:r>
            <a:r>
              <a:rPr lang="fr-FR" b="1" dirty="0">
                <a:solidFill>
                  <a:srgbClr val="002060"/>
                </a:solidFill>
              </a:rPr>
              <a:t>100 tonnes/jour</a:t>
            </a:r>
            <a:endParaRPr lang="fr-FR" dirty="0">
              <a:solidFill>
                <a:srgbClr val="002060"/>
              </a:solidFill>
            </a:endParaRPr>
          </a:p>
          <a:p>
            <a:r>
              <a:rPr lang="fr-FR" dirty="0">
                <a:solidFill>
                  <a:srgbClr val="002060"/>
                </a:solidFill>
              </a:rPr>
              <a:t>Sur 300 jours/an : ➡️ </a:t>
            </a:r>
            <a:r>
              <a:rPr lang="fr-FR" b="1" dirty="0">
                <a:solidFill>
                  <a:srgbClr val="002060"/>
                </a:solidFill>
              </a:rPr>
              <a:t>30 000 tonnes/an</a:t>
            </a:r>
            <a:endParaRPr lang="fr-FR" dirty="0">
              <a:solidFill>
                <a:srgbClr val="002060"/>
              </a:solidFill>
            </a:endParaRPr>
          </a:p>
          <a:p>
            <a:endParaRPr lang="fr-FR" b="1" dirty="0">
              <a:solidFill>
                <a:srgbClr val="002060"/>
              </a:solidFill>
            </a:endParaRPr>
          </a:p>
          <a:p>
            <a:r>
              <a:rPr lang="fr-FR" b="1" dirty="0">
                <a:solidFill>
                  <a:srgbClr val="002060"/>
                </a:solidFill>
              </a:rPr>
              <a:t>Calcul: </a:t>
            </a:r>
          </a:p>
          <a:p>
            <a:r>
              <a:rPr lang="fr-FR" b="1" dirty="0">
                <a:solidFill>
                  <a:srgbClr val="002060"/>
                </a:solidFill>
              </a:rPr>
              <a:t>Pour 30 millions tonnes :</a:t>
            </a:r>
          </a:p>
          <a:p>
            <a:r>
              <a:rPr lang="fr-FR" dirty="0">
                <a:solidFill>
                  <a:srgbClr val="002060"/>
                </a:solidFill>
              </a:rPr>
              <a:t>➡️ 30 000 000 ÷ 30 000 = </a:t>
            </a:r>
            <a:r>
              <a:rPr lang="fr-FR" b="1" dirty="0">
                <a:solidFill>
                  <a:srgbClr val="002060"/>
                </a:solidFill>
              </a:rPr>
              <a:t>1 000 usines</a:t>
            </a:r>
            <a:endParaRPr lang="fr-FR" dirty="0">
              <a:solidFill>
                <a:srgbClr val="002060"/>
              </a:solidFill>
            </a:endParaRPr>
          </a:p>
          <a:p>
            <a:r>
              <a:rPr lang="fr-FR" b="1" dirty="0">
                <a:solidFill>
                  <a:srgbClr val="002060"/>
                </a:solidFill>
              </a:rPr>
              <a:t>Pour 40 millions tonnes :</a:t>
            </a:r>
          </a:p>
          <a:p>
            <a:r>
              <a:rPr lang="fr-FR" dirty="0">
                <a:solidFill>
                  <a:srgbClr val="002060"/>
                </a:solidFill>
              </a:rPr>
              <a:t>➡️ 40 000 000 ÷ 30 000 = </a:t>
            </a:r>
            <a:r>
              <a:rPr lang="fr-FR" b="1" dirty="0">
                <a:solidFill>
                  <a:srgbClr val="002060"/>
                </a:solidFill>
              </a:rPr>
              <a:t>1 300 usines</a:t>
            </a:r>
            <a:endParaRPr lang="fr-FR"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349956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a:extLst>
              <a:ext uri="{FF2B5EF4-FFF2-40B4-BE49-F238E27FC236}">
                <a16:creationId xmlns:a16="http://schemas.microsoft.com/office/drawing/2014/main" id="{F8F1D548-B2BF-8CC2-D346-55D1B8476B83}"/>
              </a:ext>
            </a:extLst>
          </p:cNvPr>
          <p:cNvSpPr txBox="1">
            <a:spLocks noChangeArrowheads="1"/>
          </p:cNvSpPr>
          <p:nvPr/>
        </p:nvSpPr>
        <p:spPr bwMode="auto">
          <a:xfrm>
            <a:off x="0" y="44450"/>
            <a:ext cx="9144000" cy="1152525"/>
          </a:xfrm>
          <a:prstGeom prst="rect">
            <a:avLst/>
          </a:prstGeom>
          <a:noFill/>
          <a:ln>
            <a:noFill/>
          </a:ln>
          <a:effectLst/>
        </p:spPr>
        <p:txBody>
          <a:bodyPr anchor="ctr"/>
          <a:lstStyle>
            <a:lvl1pPr>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fr-CH" sz="2800" dirty="0">
                <a:solidFill>
                  <a:schemeClr val="accent6"/>
                </a:solidFill>
              </a:rPr>
              <a:t>La Première Phrase: Créativité Humaine</a:t>
            </a:r>
            <a:r>
              <a:rPr lang="pt-BR" altLang="en-US" sz="2800" dirty="0">
                <a:solidFill>
                  <a:schemeClr val="accent6"/>
                </a:solidFill>
              </a:rPr>
              <a:t>: Afrique, Amérique, Europe, Asie et Océanie</a:t>
            </a:r>
            <a:endParaRPr lang="en-US" altLang="en-US" sz="2800" dirty="0">
              <a:solidFill>
                <a:schemeClr val="accent6"/>
              </a:solidFill>
            </a:endParaRPr>
          </a:p>
        </p:txBody>
      </p:sp>
      <p:sp>
        <p:nvSpPr>
          <p:cNvPr id="15363" name="Text Box 2">
            <a:extLst>
              <a:ext uri="{FF2B5EF4-FFF2-40B4-BE49-F238E27FC236}">
                <a16:creationId xmlns:a16="http://schemas.microsoft.com/office/drawing/2014/main" id="{123BB4E6-E2CB-C40D-0A5A-F4DF21A8592D}"/>
              </a:ext>
            </a:extLst>
          </p:cNvPr>
          <p:cNvSpPr txBox="1">
            <a:spLocks noChangeArrowheads="1"/>
          </p:cNvSpPr>
          <p:nvPr/>
        </p:nvSpPr>
        <p:spPr bwMode="auto">
          <a:xfrm>
            <a:off x="34925" y="1123950"/>
            <a:ext cx="9074150" cy="561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9pPr>
          </a:lstStyle>
          <a:p>
            <a:pPr algn="just">
              <a:spcBef>
                <a:spcPts val="600"/>
              </a:spcBef>
              <a:buClr>
                <a:srgbClr val="00408C"/>
              </a:buClr>
              <a:buFontTx/>
              <a:buNone/>
            </a:pPr>
            <a:endParaRPr lang="en-US" altLang="en-US" i="1">
              <a:solidFill>
                <a:srgbClr val="00408C"/>
              </a:solidFill>
            </a:endParaRPr>
          </a:p>
        </p:txBody>
      </p:sp>
      <p:pic>
        <p:nvPicPr>
          <p:cNvPr id="15364" name="Picture 2" descr="07302e8c-95a2-4225-a504-1a8423759bde@FRAP264">
            <a:extLst>
              <a:ext uri="{FF2B5EF4-FFF2-40B4-BE49-F238E27FC236}">
                <a16:creationId xmlns:a16="http://schemas.microsoft.com/office/drawing/2014/main" id="{8A3D130A-FDB6-BF13-6661-28AB40CEC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12875"/>
            <a:ext cx="80645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F862E-0F44-9C4C-A22E-E8AD48411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335BD-047B-475D-CEA2-8C05218CE483}"/>
              </a:ext>
            </a:extLst>
          </p:cNvPr>
          <p:cNvSpPr>
            <a:spLocks noGrp="1"/>
          </p:cNvSpPr>
          <p:nvPr>
            <p:ph type="title"/>
          </p:nvPr>
        </p:nvSpPr>
        <p:spPr>
          <a:xfrm>
            <a:off x="107504" y="0"/>
            <a:ext cx="9036496" cy="692696"/>
          </a:xfrm>
        </p:spPr>
        <p:txBody>
          <a:bodyPr/>
          <a:lstStyle/>
          <a:p>
            <a:br>
              <a:rPr lang="fr-FR" sz="2800" b="1" dirty="0"/>
            </a:br>
            <a:r>
              <a:rPr lang="fr-FR" sz="2800" b="1" dirty="0"/>
              <a:t>Types d’usines nécessaires: Petites unités (village / PME)</a:t>
            </a:r>
            <a:br>
              <a:rPr lang="fr-FR" sz="2800" b="1" dirty="0"/>
            </a:br>
            <a:endParaRPr lang="en-US" sz="2800" dirty="0"/>
          </a:p>
        </p:txBody>
      </p:sp>
      <p:sp>
        <p:nvSpPr>
          <p:cNvPr id="3" name="Content Placeholder 2">
            <a:extLst>
              <a:ext uri="{FF2B5EF4-FFF2-40B4-BE49-F238E27FC236}">
                <a16:creationId xmlns:a16="http://schemas.microsoft.com/office/drawing/2014/main" id="{5C3EB103-87B9-6BA1-5931-B973CEA1DB5E}"/>
              </a:ext>
            </a:extLst>
          </p:cNvPr>
          <p:cNvSpPr>
            <a:spLocks noGrp="1"/>
          </p:cNvSpPr>
          <p:nvPr>
            <p:ph idx="1"/>
          </p:nvPr>
        </p:nvSpPr>
        <p:spPr>
          <a:xfrm>
            <a:off x="0" y="836712"/>
            <a:ext cx="9144000" cy="5184577"/>
          </a:xfrm>
        </p:spPr>
        <p:txBody>
          <a:bodyPr/>
          <a:lstStyle/>
          <a:p>
            <a:r>
              <a:rPr lang="fr-FR" dirty="0">
                <a:solidFill>
                  <a:srgbClr val="002060"/>
                </a:solidFill>
              </a:rPr>
              <a:t>On prend un modèle réaliste: </a:t>
            </a:r>
          </a:p>
          <a:p>
            <a:r>
              <a:rPr lang="fr-FR" b="1" dirty="0">
                <a:solidFill>
                  <a:srgbClr val="002060"/>
                </a:solidFill>
              </a:rPr>
              <a:t>Hypothèse standard:</a:t>
            </a:r>
          </a:p>
          <a:p>
            <a:r>
              <a:rPr lang="fr-FR" dirty="0">
                <a:solidFill>
                  <a:srgbClr val="002060"/>
                </a:solidFill>
              </a:rPr>
              <a:t>Une usine moyenne transforme : ➡️ </a:t>
            </a:r>
            <a:r>
              <a:rPr lang="fr-FR" b="1" dirty="0">
                <a:solidFill>
                  <a:srgbClr val="002060"/>
                </a:solidFill>
              </a:rPr>
              <a:t>100 tonnes/jour</a:t>
            </a:r>
            <a:endParaRPr lang="fr-FR" dirty="0">
              <a:solidFill>
                <a:srgbClr val="002060"/>
              </a:solidFill>
            </a:endParaRPr>
          </a:p>
          <a:p>
            <a:r>
              <a:rPr lang="fr-FR" dirty="0">
                <a:solidFill>
                  <a:srgbClr val="002060"/>
                </a:solidFill>
              </a:rPr>
              <a:t>Sur 300 jours/an : ➡️ </a:t>
            </a:r>
            <a:r>
              <a:rPr lang="fr-FR" b="1" dirty="0">
                <a:solidFill>
                  <a:srgbClr val="002060"/>
                </a:solidFill>
              </a:rPr>
              <a:t>30 000 tonnes/an</a:t>
            </a:r>
            <a:endParaRPr lang="fr-FR" dirty="0">
              <a:solidFill>
                <a:srgbClr val="002060"/>
              </a:solidFill>
            </a:endParaRPr>
          </a:p>
          <a:p>
            <a:endParaRPr lang="fr-FR" b="1" dirty="0">
              <a:solidFill>
                <a:srgbClr val="002060"/>
              </a:solidFill>
            </a:endParaRPr>
          </a:p>
          <a:p>
            <a:r>
              <a:rPr lang="fr-FR" b="1" dirty="0">
                <a:solidFill>
                  <a:srgbClr val="002060"/>
                </a:solidFill>
              </a:rPr>
              <a:t>Calcul: </a:t>
            </a:r>
          </a:p>
          <a:p>
            <a:r>
              <a:rPr lang="fr-FR" b="1" dirty="0">
                <a:solidFill>
                  <a:srgbClr val="002060"/>
                </a:solidFill>
              </a:rPr>
              <a:t>Pour 30 millions tonnes :</a:t>
            </a:r>
          </a:p>
          <a:p>
            <a:r>
              <a:rPr lang="fr-FR" dirty="0">
                <a:solidFill>
                  <a:srgbClr val="002060"/>
                </a:solidFill>
              </a:rPr>
              <a:t>➡️ 30 000 000 ÷ 30 000 = </a:t>
            </a:r>
            <a:r>
              <a:rPr lang="fr-FR" b="1" dirty="0">
                <a:solidFill>
                  <a:srgbClr val="002060"/>
                </a:solidFill>
              </a:rPr>
              <a:t>1 000 usines</a:t>
            </a:r>
            <a:endParaRPr lang="fr-FR" dirty="0">
              <a:solidFill>
                <a:srgbClr val="002060"/>
              </a:solidFill>
            </a:endParaRPr>
          </a:p>
          <a:p>
            <a:r>
              <a:rPr lang="fr-FR" b="1" dirty="0">
                <a:solidFill>
                  <a:srgbClr val="002060"/>
                </a:solidFill>
              </a:rPr>
              <a:t>Pour 40 millions tonnes :</a:t>
            </a:r>
          </a:p>
          <a:p>
            <a:r>
              <a:rPr lang="fr-FR" dirty="0">
                <a:solidFill>
                  <a:srgbClr val="002060"/>
                </a:solidFill>
              </a:rPr>
              <a:t>➡️ 40 000 000 ÷ 30 000 = </a:t>
            </a:r>
            <a:r>
              <a:rPr lang="fr-FR" b="1" dirty="0">
                <a:solidFill>
                  <a:srgbClr val="002060"/>
                </a:solidFill>
              </a:rPr>
              <a:t>1 300 usines</a:t>
            </a:r>
            <a:endParaRPr lang="fr-FR"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5219099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B432-0EAA-2BCD-4DF2-C32619D881BF}"/>
              </a:ext>
            </a:extLst>
          </p:cNvPr>
          <p:cNvSpPr>
            <a:spLocks noGrp="1"/>
          </p:cNvSpPr>
          <p:nvPr>
            <p:ph type="title" sz="quarter"/>
          </p:nvPr>
        </p:nvSpPr>
        <p:spPr/>
        <p:txBody>
          <a:bodyPr/>
          <a:lstStyle/>
          <a:p>
            <a:r>
              <a:rPr lang="en-US" dirty="0"/>
              <a:t>Types </a:t>
            </a:r>
            <a:r>
              <a:rPr lang="en-US" dirty="0" err="1"/>
              <a:t>d’usines</a:t>
            </a:r>
            <a:r>
              <a:rPr lang="en-US" dirty="0"/>
              <a:t> </a:t>
            </a:r>
            <a:r>
              <a:rPr lang="en-US" dirty="0" err="1"/>
              <a:t>nécessaires</a:t>
            </a:r>
            <a:r>
              <a:rPr lang="en-US" dirty="0"/>
              <a:t>: Petites </a:t>
            </a:r>
            <a:r>
              <a:rPr lang="en-US" dirty="0" err="1"/>
              <a:t>Unités</a:t>
            </a:r>
            <a:r>
              <a:rPr lang="en-US" dirty="0"/>
              <a:t> (Village/PME)</a:t>
            </a:r>
          </a:p>
        </p:txBody>
      </p:sp>
      <p:sp>
        <p:nvSpPr>
          <p:cNvPr id="6" name="Content Placeholder 5">
            <a:extLst>
              <a:ext uri="{FF2B5EF4-FFF2-40B4-BE49-F238E27FC236}">
                <a16:creationId xmlns:a16="http://schemas.microsoft.com/office/drawing/2014/main" id="{D69C3762-40BA-7B7E-74A0-3CAC78A73EEE}"/>
              </a:ext>
            </a:extLst>
          </p:cNvPr>
          <p:cNvSpPr>
            <a:spLocks noGrp="1"/>
          </p:cNvSpPr>
          <p:nvPr>
            <p:ph sz="quarter" idx="4"/>
          </p:nvPr>
        </p:nvSpPr>
        <p:spPr/>
        <p:txBody>
          <a:bodyPr/>
          <a:lstStyle/>
          <a:p>
            <a:endParaRPr lang="en-US"/>
          </a:p>
        </p:txBody>
      </p:sp>
      <p:pic>
        <p:nvPicPr>
          <p:cNvPr id="7170" name="Picture 2">
            <a:extLst>
              <a:ext uri="{FF2B5EF4-FFF2-40B4-BE49-F238E27FC236}">
                <a16:creationId xmlns:a16="http://schemas.microsoft.com/office/drawing/2014/main" id="{DBC78A4C-B29C-8356-F76F-F280DC57FF99}"/>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1861375"/>
            <a:ext cx="4038600" cy="19239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6E10C2D-C90D-AC98-3860-FA26DED93A0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648200" y="1791002"/>
            <a:ext cx="4038600" cy="20647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0ABADF07-9C15-9BAB-7865-A41C04D7F47D}"/>
              </a:ext>
            </a:extLst>
          </p:cNvPr>
          <p:cNvSpPr>
            <a:spLocks noGrp="1" noChangeArrowheads="1"/>
          </p:cNvSpPr>
          <p:nvPr>
            <p:ph sz="quarter" idx="3"/>
          </p:nvPr>
        </p:nvSpPr>
        <p:spPr bwMode="auto">
          <a:xfrm>
            <a:off x="251520" y="4337369"/>
            <a:ext cx="432048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err="1">
                <a:ln>
                  <a:noFill/>
                </a:ln>
                <a:solidFill>
                  <a:srgbClr val="002060"/>
                </a:solidFill>
                <a:effectLst/>
                <a:latin typeface="Arial" panose="020B0604020202020204" pitchFamily="34" charset="0"/>
              </a:rPr>
              <a:t>Capacité</a:t>
            </a:r>
            <a:r>
              <a:rPr kumimoji="0" lang="en-US" altLang="en-US" b="0" i="0" u="none" strike="noStrike" cap="none" normalizeH="0" baseline="0" dirty="0">
                <a:ln>
                  <a:noFill/>
                </a:ln>
                <a:solidFill>
                  <a:srgbClr val="002060"/>
                </a:solidFill>
                <a:effectLst/>
                <a:latin typeface="Arial" panose="020B0604020202020204" pitchFamily="34" charset="0"/>
              </a:rPr>
              <a:t> : 5–20 </a:t>
            </a:r>
            <a:r>
              <a:rPr kumimoji="0" lang="en-US" altLang="en-US" b="0" i="0" u="none" strike="noStrike" cap="none" normalizeH="0" baseline="0" dirty="0" err="1">
                <a:ln>
                  <a:noFill/>
                </a:ln>
                <a:solidFill>
                  <a:srgbClr val="002060"/>
                </a:solidFill>
                <a:effectLst/>
                <a:latin typeface="Arial" panose="020B0604020202020204" pitchFamily="34" charset="0"/>
              </a:rPr>
              <a:t>tonnes</a:t>
            </a:r>
            <a:r>
              <a:rPr kumimoji="0" lang="en-US" altLang="en-US" b="0" i="0" u="none" strike="noStrike" cap="none" normalizeH="0" baseline="0" dirty="0">
                <a:ln>
                  <a:noFill/>
                </a:ln>
                <a:solidFill>
                  <a:srgbClr val="002060"/>
                </a:solidFill>
                <a:effectLst/>
                <a:latin typeface="Arial" panose="020B0604020202020204" pitchFamily="34" charset="0"/>
              </a:rPr>
              <a:t>/jour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err="1">
                <a:ln>
                  <a:noFill/>
                </a:ln>
                <a:solidFill>
                  <a:srgbClr val="002060"/>
                </a:solidFill>
                <a:effectLst/>
                <a:latin typeface="Arial" panose="020B0604020202020204" pitchFamily="34" charset="0"/>
              </a:rPr>
              <a:t>Rôle</a:t>
            </a:r>
            <a:r>
              <a:rPr kumimoji="0" lang="en-US" altLang="en-US" b="0" i="0" u="none" strike="noStrike" cap="none" normalizeH="0" baseline="0" dirty="0">
                <a:ln>
                  <a:noFill/>
                </a:ln>
                <a:solidFill>
                  <a:srgbClr val="002060"/>
                </a:solidFill>
                <a:effectLst/>
                <a:latin typeface="Arial" panose="020B0604020202020204" pitchFamily="34" charset="0"/>
              </a:rPr>
              <a:t> : transformation locale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2060"/>
                </a:solidFill>
                <a:effectLst/>
                <a:latin typeface="Arial" panose="020B0604020202020204" pitchFamily="34" charset="0"/>
              </a:rPr>
              <a:t>Nombre : </a:t>
            </a:r>
            <a:r>
              <a:rPr kumimoji="0" lang="en-US" altLang="en-US" b="0" i="0" u="none" strike="noStrike" cap="none" normalizeH="0" baseline="0" dirty="0" err="1">
                <a:ln>
                  <a:noFill/>
                </a:ln>
                <a:solidFill>
                  <a:srgbClr val="002060"/>
                </a:solidFill>
                <a:effectLst/>
                <a:latin typeface="Arial" panose="020B0604020202020204" pitchFamily="34" charset="0"/>
              </a:rPr>
              <a:t>milliers</a:t>
            </a:r>
            <a:r>
              <a:rPr kumimoji="0" lang="en-US" altLang="en-US" b="0" i="0" u="none" strike="noStrike" cap="none" normalizeH="0" baseline="0" dirty="0">
                <a:ln>
                  <a:noFill/>
                </a:ln>
                <a:solidFill>
                  <a:srgbClr val="002060"/>
                </a:solidFill>
                <a:effectLst/>
                <a:latin typeface="Arial" panose="020B0604020202020204" pitchFamily="34" charset="0"/>
              </a:rPr>
              <a:t> </a:t>
            </a:r>
            <a:r>
              <a:rPr kumimoji="0" lang="en-US" altLang="en-US" b="0" i="0" u="none" strike="noStrike" cap="none" normalizeH="0" baseline="0" dirty="0" err="1">
                <a:ln>
                  <a:noFill/>
                </a:ln>
                <a:solidFill>
                  <a:srgbClr val="002060"/>
                </a:solidFill>
                <a:effectLst/>
                <a:latin typeface="Arial" panose="020B0604020202020204" pitchFamily="34" charset="0"/>
              </a:rPr>
              <a:t>nécessaires</a:t>
            </a:r>
            <a:r>
              <a:rPr kumimoji="0" lang="en-US" altLang="en-US" b="0" i="0" u="none" strike="noStrike" cap="none" normalizeH="0" baseline="0" dirty="0">
                <a:ln>
                  <a:noFill/>
                </a:ln>
                <a:solidFill>
                  <a:srgbClr val="002060"/>
                </a:solidFill>
                <a:effectLst/>
                <a:latin typeface="Arial" panose="020B0604020202020204" pitchFamily="34" charset="0"/>
              </a:rPr>
              <a:t> </a:t>
            </a:r>
          </a:p>
        </p:txBody>
      </p:sp>
    </p:spTree>
    <p:extLst>
      <p:ext uri="{BB962C8B-B14F-4D97-AF65-F5344CB8AC3E}">
        <p14:creationId xmlns:p14="http://schemas.microsoft.com/office/powerpoint/2010/main" val="7433240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A8D53-A84F-0579-830A-2DD72DBDF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51013D-E0D2-F4B4-D720-1BABC1138E67}"/>
              </a:ext>
            </a:extLst>
          </p:cNvPr>
          <p:cNvSpPr>
            <a:spLocks noGrp="1"/>
          </p:cNvSpPr>
          <p:nvPr>
            <p:ph type="title" sz="quarter"/>
          </p:nvPr>
        </p:nvSpPr>
        <p:spPr/>
        <p:txBody>
          <a:bodyPr/>
          <a:lstStyle/>
          <a:p>
            <a:r>
              <a:rPr lang="en-US" dirty="0" err="1"/>
              <a:t>Usines</a:t>
            </a:r>
            <a:r>
              <a:rPr lang="en-US" dirty="0"/>
              <a:t> </a:t>
            </a:r>
            <a:r>
              <a:rPr lang="en-US" dirty="0" err="1"/>
              <a:t>moyennes</a:t>
            </a:r>
            <a:endParaRPr lang="en-US" dirty="0"/>
          </a:p>
        </p:txBody>
      </p:sp>
      <p:sp>
        <p:nvSpPr>
          <p:cNvPr id="7" name="Rectangle 5">
            <a:extLst>
              <a:ext uri="{FF2B5EF4-FFF2-40B4-BE49-F238E27FC236}">
                <a16:creationId xmlns:a16="http://schemas.microsoft.com/office/drawing/2014/main" id="{BC43C206-9203-1D83-F946-28B07F483E01}"/>
              </a:ext>
            </a:extLst>
          </p:cNvPr>
          <p:cNvSpPr>
            <a:spLocks noGrp="1" noChangeArrowheads="1"/>
          </p:cNvSpPr>
          <p:nvPr>
            <p:ph sz="quarter" idx="3"/>
          </p:nvPr>
        </p:nvSpPr>
        <p:spPr bwMode="auto">
          <a:xfrm>
            <a:off x="251520" y="4475869"/>
            <a:ext cx="43204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err="1">
                <a:ln>
                  <a:noFill/>
                </a:ln>
                <a:solidFill>
                  <a:srgbClr val="002060"/>
                </a:solidFill>
                <a:effectLst/>
                <a:latin typeface="Arial" panose="020B0604020202020204" pitchFamily="34" charset="0"/>
              </a:rPr>
              <a:t>Capacité</a:t>
            </a:r>
            <a:r>
              <a:rPr kumimoji="0" lang="en-US" altLang="en-US" b="0" i="0" u="none" strike="noStrike" cap="none" normalizeH="0" baseline="0" dirty="0">
                <a:ln>
                  <a:noFill/>
                </a:ln>
                <a:solidFill>
                  <a:srgbClr val="002060"/>
                </a:solidFill>
                <a:effectLst/>
                <a:latin typeface="Arial" panose="020B0604020202020204" pitchFamily="34" charset="0"/>
              </a:rPr>
              <a:t> : 50–200 </a:t>
            </a:r>
            <a:r>
              <a:rPr kumimoji="0" lang="en-US" altLang="en-US" b="0" i="0" u="none" strike="noStrike" cap="none" normalizeH="0" baseline="0" dirty="0" err="1">
                <a:ln>
                  <a:noFill/>
                </a:ln>
                <a:solidFill>
                  <a:srgbClr val="002060"/>
                </a:solidFill>
                <a:effectLst/>
                <a:latin typeface="Arial" panose="020B0604020202020204" pitchFamily="34" charset="0"/>
              </a:rPr>
              <a:t>tonnes</a:t>
            </a:r>
            <a:r>
              <a:rPr kumimoji="0" lang="en-US" altLang="en-US" b="0" i="0" u="none" strike="noStrike" cap="none" normalizeH="0" baseline="0" dirty="0">
                <a:ln>
                  <a:noFill/>
                </a:ln>
                <a:solidFill>
                  <a:srgbClr val="002060"/>
                </a:solidFill>
                <a:effectLst/>
                <a:latin typeface="Arial" panose="020B0604020202020204" pitchFamily="34" charset="0"/>
              </a:rPr>
              <a:t>/jour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err="1">
                <a:ln>
                  <a:noFill/>
                </a:ln>
                <a:solidFill>
                  <a:srgbClr val="002060"/>
                </a:solidFill>
                <a:effectLst/>
                <a:latin typeface="Arial" panose="020B0604020202020204" pitchFamily="34" charset="0"/>
              </a:rPr>
              <a:t>Rôle</a:t>
            </a:r>
            <a:r>
              <a:rPr kumimoji="0" lang="en-US" altLang="en-US" b="0" i="0" u="none" strike="noStrike" cap="none" normalizeH="0" baseline="0" dirty="0">
                <a:ln>
                  <a:noFill/>
                </a:ln>
                <a:solidFill>
                  <a:srgbClr val="002060"/>
                </a:solidFill>
                <a:effectLst/>
                <a:latin typeface="Arial" panose="020B0604020202020204" pitchFamily="34" charset="0"/>
              </a:rPr>
              <a:t> : </a:t>
            </a:r>
            <a:r>
              <a:rPr lang="en-US" altLang="en-US" dirty="0" err="1">
                <a:solidFill>
                  <a:srgbClr val="002060"/>
                </a:solidFill>
                <a:latin typeface="Arial" panose="020B0604020202020204" pitchFamily="34" charset="0"/>
              </a:rPr>
              <a:t>marché</a:t>
            </a:r>
            <a:r>
              <a:rPr lang="en-US" altLang="en-US" dirty="0">
                <a:solidFill>
                  <a:srgbClr val="002060"/>
                </a:solidFill>
                <a:latin typeface="Arial" panose="020B0604020202020204" pitchFamily="34" charset="0"/>
              </a:rPr>
              <a:t> national</a:t>
            </a:r>
            <a:r>
              <a:rPr kumimoji="0" lang="en-US" altLang="en-US" b="0" i="0" u="none" strike="noStrike" cap="none" normalizeH="0" baseline="0" dirty="0">
                <a:ln>
                  <a:noFill/>
                </a:ln>
                <a:solidFill>
                  <a:srgbClr val="00206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rgbClr val="002060"/>
                </a:solidFill>
                <a:effectLst/>
                <a:latin typeface="Arial" panose="020B0604020202020204" pitchFamily="34" charset="0"/>
              </a:rPr>
              <a:t>Nombre : </a:t>
            </a:r>
            <a:r>
              <a:rPr kumimoji="0" lang="en-US" altLang="en-US" b="0" i="0" u="none" strike="noStrike" cap="none" normalizeH="0" baseline="0" dirty="0" err="1">
                <a:ln>
                  <a:noFill/>
                </a:ln>
                <a:solidFill>
                  <a:srgbClr val="002060"/>
                </a:solidFill>
                <a:effectLst/>
                <a:latin typeface="Arial" panose="020B0604020202020204" pitchFamily="34" charset="0"/>
              </a:rPr>
              <a:t>milliers</a:t>
            </a:r>
            <a:r>
              <a:rPr kumimoji="0" lang="en-US" altLang="en-US" b="0" i="0" u="none" strike="noStrike" cap="none" normalizeH="0" baseline="0" dirty="0">
                <a:ln>
                  <a:noFill/>
                </a:ln>
                <a:solidFill>
                  <a:srgbClr val="002060"/>
                </a:solidFill>
                <a:effectLst/>
                <a:latin typeface="Arial" panose="020B0604020202020204" pitchFamily="34" charset="0"/>
              </a:rPr>
              <a:t> </a:t>
            </a:r>
            <a:r>
              <a:rPr kumimoji="0" lang="en-US" altLang="en-US" b="0" i="0" u="none" strike="noStrike" cap="none" normalizeH="0" baseline="0" dirty="0" err="1">
                <a:ln>
                  <a:noFill/>
                </a:ln>
                <a:solidFill>
                  <a:srgbClr val="002060"/>
                </a:solidFill>
                <a:effectLst/>
                <a:latin typeface="Arial" panose="020B0604020202020204" pitchFamily="34" charset="0"/>
              </a:rPr>
              <a:t>nécessaires</a:t>
            </a:r>
            <a:r>
              <a:rPr kumimoji="0" lang="en-US" altLang="en-US" b="0" i="0" u="none" strike="noStrike" cap="none" normalizeH="0" baseline="0" dirty="0">
                <a:ln>
                  <a:noFill/>
                </a:ln>
                <a:solidFill>
                  <a:srgbClr val="002060"/>
                </a:solidFill>
                <a:effectLst/>
                <a:latin typeface="Arial" panose="020B0604020202020204" pitchFamily="34" charset="0"/>
              </a:rPr>
              <a:t> </a:t>
            </a:r>
          </a:p>
        </p:txBody>
      </p:sp>
      <p:pic>
        <p:nvPicPr>
          <p:cNvPr id="8194" name="Picture 2">
            <a:extLst>
              <a:ext uri="{FF2B5EF4-FFF2-40B4-BE49-F238E27FC236}">
                <a16:creationId xmlns:a16="http://schemas.microsoft.com/office/drawing/2014/main" id="{45611019-F20B-A3E6-C5F8-BF8F41D39059}"/>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6325" y="1773238"/>
            <a:ext cx="2800349" cy="210026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B57B96BE-9F02-AC94-D3F3-1AAF3C8A6523}"/>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033963" y="1773238"/>
            <a:ext cx="3267074" cy="210026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ECAB0C36-2D89-C34A-351F-14A0031C134D}"/>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413362" y="4025901"/>
            <a:ext cx="2831046" cy="199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705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C81E7-9736-6F76-3885-92A38CBBA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DB10F-8EEA-6121-8899-1B8C8F8D7365}"/>
              </a:ext>
            </a:extLst>
          </p:cNvPr>
          <p:cNvSpPr>
            <a:spLocks noGrp="1"/>
          </p:cNvSpPr>
          <p:nvPr>
            <p:ph type="title" sz="quarter"/>
          </p:nvPr>
        </p:nvSpPr>
        <p:spPr/>
        <p:txBody>
          <a:bodyPr/>
          <a:lstStyle/>
          <a:p>
            <a:r>
              <a:rPr lang="en-US" dirty="0"/>
              <a:t>Grandes </a:t>
            </a:r>
            <a:r>
              <a:rPr lang="en-US" dirty="0" err="1"/>
              <a:t>Usines</a:t>
            </a:r>
            <a:r>
              <a:rPr lang="en-US" dirty="0"/>
              <a:t> </a:t>
            </a:r>
            <a:r>
              <a:rPr lang="en-US" dirty="0" err="1"/>
              <a:t>Industrielles</a:t>
            </a:r>
            <a:endParaRPr lang="en-US" dirty="0"/>
          </a:p>
        </p:txBody>
      </p:sp>
      <p:sp>
        <p:nvSpPr>
          <p:cNvPr id="7" name="Rectangle 5">
            <a:extLst>
              <a:ext uri="{FF2B5EF4-FFF2-40B4-BE49-F238E27FC236}">
                <a16:creationId xmlns:a16="http://schemas.microsoft.com/office/drawing/2014/main" id="{088A1E69-1245-70C5-31F8-C887E83EDE55}"/>
              </a:ext>
            </a:extLst>
          </p:cNvPr>
          <p:cNvSpPr>
            <a:spLocks noGrp="1" noChangeArrowheads="1"/>
          </p:cNvSpPr>
          <p:nvPr>
            <p:ph sz="quarter" idx="3"/>
          </p:nvPr>
        </p:nvSpPr>
        <p:spPr bwMode="auto">
          <a:xfrm>
            <a:off x="251520" y="4291204"/>
            <a:ext cx="432048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err="1">
                <a:ln>
                  <a:noFill/>
                </a:ln>
                <a:solidFill>
                  <a:srgbClr val="002060"/>
                </a:solidFill>
                <a:effectLst/>
                <a:latin typeface="Arial" panose="020B0604020202020204" pitchFamily="34" charset="0"/>
              </a:rPr>
              <a:t>Capacité</a:t>
            </a:r>
            <a:r>
              <a:rPr kumimoji="0" lang="en-US" altLang="en-US" b="0" i="0" u="none" strike="noStrike" cap="none" normalizeH="0" baseline="0" dirty="0">
                <a:ln>
                  <a:noFill/>
                </a:ln>
                <a:solidFill>
                  <a:srgbClr val="002060"/>
                </a:solidFill>
                <a:effectLst/>
                <a:latin typeface="Arial" panose="020B0604020202020204" pitchFamily="34" charset="0"/>
              </a:rPr>
              <a:t> : 300–1</a:t>
            </a:r>
            <a:r>
              <a:rPr lang="en-US" altLang="en-US" dirty="0">
                <a:solidFill>
                  <a:srgbClr val="002060"/>
                </a:solidFill>
                <a:latin typeface="Arial" panose="020B0604020202020204" pitchFamily="34" charset="0"/>
              </a:rPr>
              <a:t>0</a:t>
            </a:r>
            <a:r>
              <a:rPr kumimoji="0" lang="en-US" altLang="en-US" b="0" i="0" u="none" strike="noStrike" cap="none" normalizeH="0" baseline="0" dirty="0">
                <a:ln>
                  <a:noFill/>
                </a:ln>
                <a:solidFill>
                  <a:srgbClr val="002060"/>
                </a:solidFill>
                <a:effectLst/>
                <a:latin typeface="Arial" panose="020B0604020202020204" pitchFamily="34" charset="0"/>
              </a:rPr>
              <a:t>00 </a:t>
            </a:r>
            <a:r>
              <a:rPr kumimoji="0" lang="en-US" altLang="en-US" b="0" i="0" u="none" strike="noStrike" cap="none" normalizeH="0" baseline="0" dirty="0" err="1">
                <a:ln>
                  <a:noFill/>
                </a:ln>
                <a:solidFill>
                  <a:srgbClr val="002060"/>
                </a:solidFill>
                <a:effectLst/>
                <a:latin typeface="Arial" panose="020B0604020202020204" pitchFamily="34" charset="0"/>
              </a:rPr>
              <a:t>tonnes</a:t>
            </a:r>
            <a:r>
              <a:rPr kumimoji="0" lang="en-US" altLang="en-US" b="0" i="0" u="none" strike="noStrike" cap="none" normalizeH="0" baseline="0" dirty="0">
                <a:ln>
                  <a:noFill/>
                </a:ln>
                <a:solidFill>
                  <a:srgbClr val="002060"/>
                </a:solidFill>
                <a:effectLst/>
                <a:latin typeface="Arial" panose="020B0604020202020204" pitchFamily="34" charset="0"/>
              </a:rPr>
              <a:t>/jour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err="1">
                <a:ln>
                  <a:noFill/>
                </a:ln>
                <a:solidFill>
                  <a:srgbClr val="002060"/>
                </a:solidFill>
                <a:effectLst/>
                <a:latin typeface="Arial" panose="020B0604020202020204" pitchFamily="34" charset="0"/>
              </a:rPr>
              <a:t>Rôle</a:t>
            </a:r>
            <a:r>
              <a:rPr kumimoji="0" lang="en-US" altLang="en-US" b="0" i="0" u="none" strike="noStrike" cap="none" normalizeH="0" baseline="0" dirty="0">
                <a:ln>
                  <a:noFill/>
                </a:ln>
                <a:solidFill>
                  <a:srgbClr val="002060"/>
                </a:solidFill>
                <a:effectLst/>
                <a:latin typeface="Arial" panose="020B0604020202020204" pitchFamily="34" charset="0"/>
              </a:rPr>
              <a:t> : Export, Industrie </a:t>
            </a:r>
            <a:r>
              <a:rPr kumimoji="0" lang="en-US" altLang="en-US" b="0" i="0" u="none" strike="noStrike" cap="none" normalizeH="0" baseline="0" dirty="0" err="1">
                <a:ln>
                  <a:noFill/>
                </a:ln>
                <a:solidFill>
                  <a:srgbClr val="002060"/>
                </a:solidFill>
                <a:effectLst/>
                <a:latin typeface="Arial" panose="020B0604020202020204" pitchFamily="34" charset="0"/>
              </a:rPr>
              <a:t>lourde</a:t>
            </a:r>
            <a:r>
              <a:rPr kumimoji="0" lang="en-US" altLang="en-US" b="0" i="0" u="none" strike="noStrike" cap="none" normalizeH="0" baseline="0" dirty="0">
                <a:ln>
                  <a:noFill/>
                </a:ln>
                <a:solidFill>
                  <a:srgbClr val="00206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rgbClr val="002060"/>
                </a:solidFill>
                <a:effectLst/>
                <a:latin typeface="Arial" panose="020B0604020202020204" pitchFamily="34" charset="0"/>
              </a:rPr>
              <a:t>Nombre : </a:t>
            </a:r>
            <a:r>
              <a:rPr kumimoji="0" lang="en-US" altLang="en-US" b="0" i="0" u="none" strike="noStrike" cap="none" normalizeH="0" baseline="0" dirty="0" err="1">
                <a:ln>
                  <a:noFill/>
                </a:ln>
                <a:solidFill>
                  <a:srgbClr val="002060"/>
                </a:solidFill>
                <a:effectLst/>
                <a:latin typeface="Arial" panose="020B0604020202020204" pitchFamily="34" charset="0"/>
              </a:rPr>
              <a:t>milliers</a:t>
            </a:r>
            <a:r>
              <a:rPr kumimoji="0" lang="en-US" altLang="en-US" b="0" i="0" u="none" strike="noStrike" cap="none" normalizeH="0" baseline="0" dirty="0">
                <a:ln>
                  <a:noFill/>
                </a:ln>
                <a:solidFill>
                  <a:srgbClr val="002060"/>
                </a:solidFill>
                <a:effectLst/>
                <a:latin typeface="Arial" panose="020B0604020202020204" pitchFamily="34" charset="0"/>
              </a:rPr>
              <a:t> </a:t>
            </a:r>
            <a:r>
              <a:rPr kumimoji="0" lang="en-US" altLang="en-US" b="0" i="0" u="none" strike="noStrike" cap="none" normalizeH="0" baseline="0" dirty="0" err="1">
                <a:ln>
                  <a:noFill/>
                </a:ln>
                <a:solidFill>
                  <a:srgbClr val="002060"/>
                </a:solidFill>
                <a:effectLst/>
                <a:latin typeface="Arial" panose="020B0604020202020204" pitchFamily="34" charset="0"/>
              </a:rPr>
              <a:t>nécessaires</a:t>
            </a:r>
            <a:r>
              <a:rPr kumimoji="0" lang="en-US" altLang="en-US" b="0" i="0" u="none" strike="noStrike" cap="none" normalizeH="0" baseline="0" dirty="0">
                <a:ln>
                  <a:noFill/>
                </a:ln>
                <a:solidFill>
                  <a:srgbClr val="002060"/>
                </a:solidFill>
                <a:effectLst/>
                <a:latin typeface="Arial" panose="020B0604020202020204" pitchFamily="34" charset="0"/>
              </a:rPr>
              <a:t> </a:t>
            </a:r>
          </a:p>
        </p:txBody>
      </p:sp>
      <p:pic>
        <p:nvPicPr>
          <p:cNvPr id="9218" name="Picture 2">
            <a:extLst>
              <a:ext uri="{FF2B5EF4-FFF2-40B4-BE49-F238E27FC236}">
                <a16:creationId xmlns:a16="http://schemas.microsoft.com/office/drawing/2014/main" id="{78977FC7-C3ED-DDB3-74C8-C4FBC44A53D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10540" y="1773238"/>
            <a:ext cx="2731919" cy="210026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4961EE09-62F7-0DE4-5D8A-33D044814F9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111750" y="1773238"/>
            <a:ext cx="3111499" cy="210026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13FE4DB1-1D7C-53C3-71FE-15117A3FA454}"/>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292080" y="4025901"/>
            <a:ext cx="2304256" cy="199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9530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D2815-3326-5633-7813-79D18BAC5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B74B2-88F8-8629-FC4C-12738ED046DF}"/>
              </a:ext>
            </a:extLst>
          </p:cNvPr>
          <p:cNvSpPr>
            <a:spLocks noGrp="1"/>
          </p:cNvSpPr>
          <p:nvPr>
            <p:ph type="title" sz="quarter"/>
          </p:nvPr>
        </p:nvSpPr>
        <p:spPr/>
        <p:txBody>
          <a:bodyPr/>
          <a:lstStyle/>
          <a:p>
            <a:r>
              <a:rPr lang="fr-FR" dirty="0"/>
              <a:t>Stratégie réaliste pour la RDC</a:t>
            </a:r>
            <a:endParaRPr lang="en-US" dirty="0"/>
          </a:p>
        </p:txBody>
      </p:sp>
      <p:sp>
        <p:nvSpPr>
          <p:cNvPr id="7" name="Rectangle 5">
            <a:extLst>
              <a:ext uri="{FF2B5EF4-FFF2-40B4-BE49-F238E27FC236}">
                <a16:creationId xmlns:a16="http://schemas.microsoft.com/office/drawing/2014/main" id="{82BB2905-044F-700A-5F91-1430119ABB0F}"/>
              </a:ext>
            </a:extLst>
          </p:cNvPr>
          <p:cNvSpPr>
            <a:spLocks noGrp="1" noChangeArrowheads="1"/>
          </p:cNvSpPr>
          <p:nvPr>
            <p:ph sz="quarter" idx="3"/>
          </p:nvPr>
        </p:nvSpPr>
        <p:spPr bwMode="auto">
          <a:xfrm>
            <a:off x="251520" y="4291204"/>
            <a:ext cx="432048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err="1">
                <a:ln>
                  <a:noFill/>
                </a:ln>
                <a:solidFill>
                  <a:srgbClr val="002060"/>
                </a:solidFill>
                <a:effectLst/>
                <a:latin typeface="Arial" panose="020B0604020202020204" pitchFamily="34" charset="0"/>
              </a:rPr>
              <a:t>Capacité</a:t>
            </a:r>
            <a:r>
              <a:rPr kumimoji="0" lang="en-US" altLang="en-US" b="0" i="0" u="none" strike="noStrike" cap="none" normalizeH="0" baseline="0" dirty="0">
                <a:ln>
                  <a:noFill/>
                </a:ln>
                <a:solidFill>
                  <a:srgbClr val="002060"/>
                </a:solidFill>
                <a:effectLst/>
                <a:latin typeface="Arial" panose="020B0604020202020204" pitchFamily="34" charset="0"/>
              </a:rPr>
              <a:t> : 300–1</a:t>
            </a:r>
            <a:r>
              <a:rPr lang="en-US" altLang="en-US" dirty="0">
                <a:solidFill>
                  <a:srgbClr val="002060"/>
                </a:solidFill>
                <a:latin typeface="Arial" panose="020B0604020202020204" pitchFamily="34" charset="0"/>
              </a:rPr>
              <a:t>0</a:t>
            </a:r>
            <a:r>
              <a:rPr kumimoji="0" lang="en-US" altLang="en-US" b="0" i="0" u="none" strike="noStrike" cap="none" normalizeH="0" baseline="0" dirty="0">
                <a:ln>
                  <a:noFill/>
                </a:ln>
                <a:solidFill>
                  <a:srgbClr val="002060"/>
                </a:solidFill>
                <a:effectLst/>
                <a:latin typeface="Arial" panose="020B0604020202020204" pitchFamily="34" charset="0"/>
              </a:rPr>
              <a:t>00 </a:t>
            </a:r>
            <a:r>
              <a:rPr kumimoji="0" lang="en-US" altLang="en-US" b="0" i="0" u="none" strike="noStrike" cap="none" normalizeH="0" baseline="0" dirty="0" err="1">
                <a:ln>
                  <a:noFill/>
                </a:ln>
                <a:solidFill>
                  <a:srgbClr val="002060"/>
                </a:solidFill>
                <a:effectLst/>
                <a:latin typeface="Arial" panose="020B0604020202020204" pitchFamily="34" charset="0"/>
              </a:rPr>
              <a:t>tonnes</a:t>
            </a:r>
            <a:r>
              <a:rPr kumimoji="0" lang="en-US" altLang="en-US" b="0" i="0" u="none" strike="noStrike" cap="none" normalizeH="0" baseline="0" dirty="0">
                <a:ln>
                  <a:noFill/>
                </a:ln>
                <a:solidFill>
                  <a:srgbClr val="002060"/>
                </a:solidFill>
                <a:effectLst/>
                <a:latin typeface="Arial" panose="020B0604020202020204" pitchFamily="34" charset="0"/>
              </a:rPr>
              <a:t>/jour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err="1">
                <a:ln>
                  <a:noFill/>
                </a:ln>
                <a:solidFill>
                  <a:srgbClr val="002060"/>
                </a:solidFill>
                <a:effectLst/>
                <a:latin typeface="Arial" panose="020B0604020202020204" pitchFamily="34" charset="0"/>
              </a:rPr>
              <a:t>Rôle</a:t>
            </a:r>
            <a:r>
              <a:rPr kumimoji="0" lang="en-US" altLang="en-US" b="0" i="0" u="none" strike="noStrike" cap="none" normalizeH="0" baseline="0" dirty="0">
                <a:ln>
                  <a:noFill/>
                </a:ln>
                <a:solidFill>
                  <a:srgbClr val="002060"/>
                </a:solidFill>
                <a:effectLst/>
                <a:latin typeface="Arial" panose="020B0604020202020204" pitchFamily="34" charset="0"/>
              </a:rPr>
              <a:t> : Export, Industrie </a:t>
            </a:r>
            <a:r>
              <a:rPr kumimoji="0" lang="en-US" altLang="en-US" b="0" i="0" u="none" strike="noStrike" cap="none" normalizeH="0" baseline="0" dirty="0" err="1">
                <a:ln>
                  <a:noFill/>
                </a:ln>
                <a:solidFill>
                  <a:srgbClr val="002060"/>
                </a:solidFill>
                <a:effectLst/>
                <a:latin typeface="Arial" panose="020B0604020202020204" pitchFamily="34" charset="0"/>
              </a:rPr>
              <a:t>lourde</a:t>
            </a:r>
            <a:r>
              <a:rPr kumimoji="0" lang="en-US" altLang="en-US" b="0" i="0" u="none" strike="noStrike" cap="none" normalizeH="0" baseline="0" dirty="0">
                <a:ln>
                  <a:noFill/>
                </a:ln>
                <a:solidFill>
                  <a:srgbClr val="00206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rgbClr val="002060"/>
                </a:solidFill>
                <a:effectLst/>
                <a:latin typeface="Arial" panose="020B0604020202020204" pitchFamily="34" charset="0"/>
              </a:rPr>
              <a:t>Nombre : </a:t>
            </a:r>
            <a:r>
              <a:rPr kumimoji="0" lang="en-US" altLang="en-US" b="0" i="0" u="none" strike="noStrike" cap="none" normalizeH="0" baseline="0" dirty="0" err="1">
                <a:ln>
                  <a:noFill/>
                </a:ln>
                <a:solidFill>
                  <a:srgbClr val="002060"/>
                </a:solidFill>
                <a:effectLst/>
                <a:latin typeface="Arial" panose="020B0604020202020204" pitchFamily="34" charset="0"/>
              </a:rPr>
              <a:t>milliers</a:t>
            </a:r>
            <a:r>
              <a:rPr kumimoji="0" lang="en-US" altLang="en-US" b="0" i="0" u="none" strike="noStrike" cap="none" normalizeH="0" baseline="0" dirty="0">
                <a:ln>
                  <a:noFill/>
                </a:ln>
                <a:solidFill>
                  <a:srgbClr val="002060"/>
                </a:solidFill>
                <a:effectLst/>
                <a:latin typeface="Arial" panose="020B0604020202020204" pitchFamily="34" charset="0"/>
              </a:rPr>
              <a:t> </a:t>
            </a:r>
            <a:r>
              <a:rPr kumimoji="0" lang="en-US" altLang="en-US" b="0" i="0" u="none" strike="noStrike" cap="none" normalizeH="0" baseline="0" dirty="0" err="1">
                <a:ln>
                  <a:noFill/>
                </a:ln>
                <a:solidFill>
                  <a:srgbClr val="002060"/>
                </a:solidFill>
                <a:effectLst/>
                <a:latin typeface="Arial" panose="020B0604020202020204" pitchFamily="34" charset="0"/>
              </a:rPr>
              <a:t>nécessaires</a:t>
            </a:r>
            <a:r>
              <a:rPr kumimoji="0" lang="en-US" altLang="en-US" b="0" i="0" u="none" strike="noStrike" cap="none" normalizeH="0" baseline="0" dirty="0">
                <a:ln>
                  <a:noFill/>
                </a:ln>
                <a:solidFill>
                  <a:srgbClr val="002060"/>
                </a:solidFill>
                <a:effectLst/>
                <a:latin typeface="Arial" panose="020B0604020202020204" pitchFamily="34" charset="0"/>
              </a:rPr>
              <a:t> </a:t>
            </a:r>
          </a:p>
        </p:txBody>
      </p:sp>
      <p:pic>
        <p:nvPicPr>
          <p:cNvPr id="9218" name="Picture 2">
            <a:extLst>
              <a:ext uri="{FF2B5EF4-FFF2-40B4-BE49-F238E27FC236}">
                <a16:creationId xmlns:a16="http://schemas.microsoft.com/office/drawing/2014/main" id="{EB71E294-6B35-71BA-9543-7F97FB556DF1}"/>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10540" y="1773238"/>
            <a:ext cx="2731919" cy="210026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D0BFFD29-E65A-DB66-6456-8AED0C9BEC3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111750" y="1773238"/>
            <a:ext cx="3111499" cy="210026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53C6C0F4-0774-A44D-DFF2-EF64E975F8D5}"/>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292080" y="4025901"/>
            <a:ext cx="2304256" cy="199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585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7843-D4BA-75A5-7F15-2DF5D77B8775}"/>
              </a:ext>
            </a:extLst>
          </p:cNvPr>
          <p:cNvSpPr>
            <a:spLocks noGrp="1"/>
          </p:cNvSpPr>
          <p:nvPr>
            <p:ph type="title"/>
          </p:nvPr>
        </p:nvSpPr>
        <p:spPr>
          <a:xfrm>
            <a:off x="457200" y="44624"/>
            <a:ext cx="8229600" cy="504056"/>
          </a:xfrm>
        </p:spPr>
        <p:txBody>
          <a:bodyPr/>
          <a:lstStyle/>
          <a:p>
            <a:r>
              <a:rPr lang="fr-FR" dirty="0"/>
              <a:t>Stratégie réaliste pour la RDC</a:t>
            </a:r>
            <a:endParaRPr lang="en-US" dirty="0"/>
          </a:p>
        </p:txBody>
      </p:sp>
      <p:sp>
        <p:nvSpPr>
          <p:cNvPr id="3" name="Content Placeholder 2">
            <a:extLst>
              <a:ext uri="{FF2B5EF4-FFF2-40B4-BE49-F238E27FC236}">
                <a16:creationId xmlns:a16="http://schemas.microsoft.com/office/drawing/2014/main" id="{823B1E6F-5AFB-A6F2-5DE8-BECAF0D415C7}"/>
              </a:ext>
            </a:extLst>
          </p:cNvPr>
          <p:cNvSpPr>
            <a:spLocks noGrp="1"/>
          </p:cNvSpPr>
          <p:nvPr>
            <p:ph idx="1"/>
          </p:nvPr>
        </p:nvSpPr>
        <p:spPr>
          <a:xfrm>
            <a:off x="107504" y="692696"/>
            <a:ext cx="9036496" cy="6120679"/>
          </a:xfrm>
        </p:spPr>
        <p:txBody>
          <a:bodyPr/>
          <a:lstStyle/>
          <a:p>
            <a:r>
              <a:rPr lang="fr-FR" dirty="0">
                <a:solidFill>
                  <a:srgbClr val="002060"/>
                </a:solidFill>
              </a:rPr>
              <a:t>La RDC n’a pas besoin de 1 000 grandes usines</a:t>
            </a:r>
          </a:p>
          <a:p>
            <a:r>
              <a:rPr lang="fr-FR" dirty="0">
                <a:solidFill>
                  <a:srgbClr val="002060"/>
                </a:solidFill>
              </a:rPr>
              <a:t>Mais plutôt de :</a:t>
            </a:r>
          </a:p>
          <a:p>
            <a:pPr lvl="1"/>
            <a:r>
              <a:rPr lang="fr-FR" b="1" dirty="0">
                <a:solidFill>
                  <a:srgbClr val="002060"/>
                </a:solidFill>
              </a:rPr>
              <a:t>70 % petites unités</a:t>
            </a:r>
          </a:p>
          <a:p>
            <a:pPr lvl="1"/>
            <a:r>
              <a:rPr lang="fr-FR" b="1" dirty="0">
                <a:solidFill>
                  <a:srgbClr val="002060"/>
                </a:solidFill>
              </a:rPr>
              <a:t>25 % usines moyennes</a:t>
            </a:r>
          </a:p>
          <a:p>
            <a:pPr lvl="1"/>
            <a:r>
              <a:rPr lang="fr-FR" b="1" dirty="0">
                <a:solidFill>
                  <a:srgbClr val="002060"/>
                </a:solidFill>
              </a:rPr>
              <a:t>5 % grandes industries</a:t>
            </a:r>
          </a:p>
          <a:p>
            <a:pPr marL="457200" lvl="1" indent="0">
              <a:buNone/>
            </a:pPr>
            <a:endParaRPr lang="fr-FR" sz="800" b="1" dirty="0">
              <a:solidFill>
                <a:srgbClr val="002060"/>
              </a:solidFill>
            </a:endParaRPr>
          </a:p>
          <a:p>
            <a:r>
              <a:rPr lang="fr-FR" b="1" dirty="0">
                <a:solidFill>
                  <a:srgbClr val="002060"/>
                </a:solidFill>
              </a:rPr>
              <a:t>Ce que ça signifie concrètement</a:t>
            </a:r>
          </a:p>
          <a:p>
            <a:r>
              <a:rPr lang="fr-FR" dirty="0">
                <a:solidFill>
                  <a:srgbClr val="002060"/>
                </a:solidFill>
              </a:rPr>
              <a:t>Si la RDC structure bien :</a:t>
            </a:r>
          </a:p>
          <a:p>
            <a:pPr lvl="1"/>
            <a:r>
              <a:rPr lang="fr-FR" dirty="0">
                <a:solidFill>
                  <a:srgbClr val="002060"/>
                </a:solidFill>
              </a:rPr>
              <a:t>Des milliers de PME rurales </a:t>
            </a:r>
          </a:p>
          <a:p>
            <a:pPr lvl="1"/>
            <a:r>
              <a:rPr lang="fr-FR" dirty="0">
                <a:solidFill>
                  <a:srgbClr val="002060"/>
                </a:solidFill>
              </a:rPr>
              <a:t>Des centaines d’usines </a:t>
            </a:r>
          </a:p>
          <a:p>
            <a:pPr lvl="1"/>
            <a:r>
              <a:rPr lang="fr-FR" dirty="0">
                <a:solidFill>
                  <a:srgbClr val="002060"/>
                </a:solidFill>
              </a:rPr>
              <a:t>Quelques industries lourdes</a:t>
            </a:r>
          </a:p>
          <a:p>
            <a:r>
              <a:rPr lang="fr-FR" dirty="0">
                <a:solidFill>
                  <a:srgbClr val="002060"/>
                </a:solidFill>
              </a:rPr>
              <a:t>La RDC peut alors générer :</a:t>
            </a:r>
          </a:p>
          <a:p>
            <a:pPr lvl="1"/>
            <a:r>
              <a:rPr lang="fr-FR" b="1" dirty="0">
                <a:solidFill>
                  <a:srgbClr val="002060"/>
                </a:solidFill>
              </a:rPr>
              <a:t>20 à 40 milliards $ / an</a:t>
            </a:r>
          </a:p>
          <a:p>
            <a:pPr lvl="1"/>
            <a:r>
              <a:rPr lang="fr-FR" b="1" dirty="0">
                <a:solidFill>
                  <a:srgbClr val="002060"/>
                </a:solidFill>
              </a:rPr>
              <a:t>Plusieurs millions d’emplois</a:t>
            </a:r>
            <a:endParaRPr lang="fr-FR" dirty="0">
              <a:solidFill>
                <a:srgbClr val="002060"/>
              </a:solidFill>
            </a:endParaRPr>
          </a:p>
          <a:p>
            <a:pPr lvl="1"/>
            <a:endParaRPr lang="fr-FR" b="1" dirty="0">
              <a:solidFill>
                <a:srgbClr val="002060"/>
              </a:solidFill>
            </a:endParaRPr>
          </a:p>
          <a:p>
            <a:endParaRPr lang="en-US" dirty="0"/>
          </a:p>
        </p:txBody>
      </p:sp>
    </p:spTree>
    <p:extLst>
      <p:ext uri="{BB962C8B-B14F-4D97-AF65-F5344CB8AC3E}">
        <p14:creationId xmlns:p14="http://schemas.microsoft.com/office/powerpoint/2010/main" val="37529900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ACB09-DB34-AB4B-8A8D-F100343FA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79AA7-75AC-79F4-B940-D07689C90DD4}"/>
              </a:ext>
            </a:extLst>
          </p:cNvPr>
          <p:cNvSpPr>
            <a:spLocks noGrp="1"/>
          </p:cNvSpPr>
          <p:nvPr>
            <p:ph type="title"/>
          </p:nvPr>
        </p:nvSpPr>
        <p:spPr>
          <a:xfrm>
            <a:off x="457200" y="44624"/>
            <a:ext cx="8229600" cy="504056"/>
          </a:xfrm>
        </p:spPr>
        <p:txBody>
          <a:bodyPr/>
          <a:lstStyle/>
          <a:p>
            <a:r>
              <a:rPr lang="fr-FR" sz="2800" dirty="0"/>
              <a:t>Stratégie réaliste pour la RDC: Conclusion simple</a:t>
            </a:r>
            <a:endParaRPr lang="en-US" sz="2800" dirty="0"/>
          </a:p>
        </p:txBody>
      </p:sp>
      <p:sp>
        <p:nvSpPr>
          <p:cNvPr id="3" name="Content Placeholder 2">
            <a:extLst>
              <a:ext uri="{FF2B5EF4-FFF2-40B4-BE49-F238E27FC236}">
                <a16:creationId xmlns:a16="http://schemas.microsoft.com/office/drawing/2014/main" id="{A87B2C02-C9F1-60DF-5536-ED85F600F517}"/>
              </a:ext>
            </a:extLst>
          </p:cNvPr>
          <p:cNvSpPr>
            <a:spLocks noGrp="1"/>
          </p:cNvSpPr>
          <p:nvPr>
            <p:ph idx="1"/>
          </p:nvPr>
        </p:nvSpPr>
        <p:spPr>
          <a:xfrm>
            <a:off x="107504" y="692696"/>
            <a:ext cx="9036496" cy="6120679"/>
          </a:xfrm>
        </p:spPr>
        <p:txBody>
          <a:bodyPr/>
          <a:lstStyle/>
          <a:p>
            <a:r>
              <a:rPr lang="fr-FR" dirty="0">
                <a:solidFill>
                  <a:srgbClr val="002060"/>
                </a:solidFill>
              </a:rPr>
              <a:t>30–40 millions tonnes = énorme richesse</a:t>
            </a:r>
          </a:p>
          <a:p>
            <a:endParaRPr lang="fr-FR" dirty="0">
              <a:solidFill>
                <a:srgbClr val="002060"/>
              </a:solidFill>
            </a:endParaRPr>
          </a:p>
          <a:p>
            <a:r>
              <a:rPr lang="fr-FR" dirty="0">
                <a:solidFill>
                  <a:srgbClr val="002060"/>
                </a:solidFill>
              </a:rPr>
              <a:t>Mais aujourd’hui :</a:t>
            </a:r>
            <a:br>
              <a:rPr lang="fr-FR" dirty="0">
                <a:solidFill>
                  <a:srgbClr val="002060"/>
                </a:solidFill>
              </a:rPr>
            </a:br>
            <a:r>
              <a:rPr lang="fr-FR" dirty="0">
                <a:solidFill>
                  <a:srgbClr val="002060"/>
                </a:solidFill>
              </a:rPr>
              <a:t>➡️ peu transformée = richesse perdue</a:t>
            </a:r>
          </a:p>
          <a:p>
            <a:endParaRPr lang="fr-FR" dirty="0">
              <a:solidFill>
                <a:srgbClr val="002060"/>
              </a:solidFill>
            </a:endParaRPr>
          </a:p>
          <a:p>
            <a:r>
              <a:rPr lang="fr-FR" dirty="0">
                <a:solidFill>
                  <a:srgbClr val="002060"/>
                </a:solidFill>
              </a:rPr>
              <a:t>Avec industrialisation :</a:t>
            </a:r>
            <a:br>
              <a:rPr lang="fr-FR" dirty="0">
                <a:solidFill>
                  <a:srgbClr val="002060"/>
                </a:solidFill>
              </a:rPr>
            </a:br>
            <a:r>
              <a:rPr lang="fr-FR" dirty="0">
                <a:solidFill>
                  <a:srgbClr val="002060"/>
                </a:solidFill>
              </a:rPr>
              <a:t>➡️ la RDC peut devenir une </a:t>
            </a:r>
            <a:r>
              <a:rPr lang="fr-FR" b="1" dirty="0">
                <a:solidFill>
                  <a:srgbClr val="002060"/>
                </a:solidFill>
              </a:rPr>
              <a:t>puissance agro-industrielle mondiale</a:t>
            </a:r>
            <a:endParaRPr lang="fr-FR" dirty="0">
              <a:solidFill>
                <a:srgbClr val="002060"/>
              </a:solidFill>
            </a:endParaRPr>
          </a:p>
          <a:p>
            <a:pPr lvl="1"/>
            <a:endParaRPr lang="fr-FR" b="1" dirty="0">
              <a:solidFill>
                <a:srgbClr val="002060"/>
              </a:solidFill>
            </a:endParaRPr>
          </a:p>
          <a:p>
            <a:endParaRPr lang="en-US" dirty="0"/>
          </a:p>
        </p:txBody>
      </p:sp>
    </p:spTree>
    <p:extLst>
      <p:ext uri="{BB962C8B-B14F-4D97-AF65-F5344CB8AC3E}">
        <p14:creationId xmlns:p14="http://schemas.microsoft.com/office/powerpoint/2010/main" val="18285688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2D971-D19E-B7D0-36AD-BDA0B00C2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D9A62-BB5B-8019-A423-360985DC6DAE}"/>
              </a:ext>
            </a:extLst>
          </p:cNvPr>
          <p:cNvSpPr>
            <a:spLocks noGrp="1"/>
          </p:cNvSpPr>
          <p:nvPr>
            <p:ph type="title"/>
          </p:nvPr>
        </p:nvSpPr>
        <p:spPr>
          <a:xfrm>
            <a:off x="0" y="0"/>
            <a:ext cx="9108504" cy="548680"/>
          </a:xfrm>
        </p:spPr>
        <p:txBody>
          <a:bodyPr/>
          <a:lstStyle/>
          <a:p>
            <a:r>
              <a:rPr lang="fr-FR" sz="2400" dirty="0"/>
              <a:t>Combien coûte une usine de transformation du manioc ?</a:t>
            </a:r>
            <a:endParaRPr lang="en-US" sz="2400" dirty="0"/>
          </a:p>
        </p:txBody>
      </p:sp>
      <p:sp>
        <p:nvSpPr>
          <p:cNvPr id="3" name="Content Placeholder 2">
            <a:extLst>
              <a:ext uri="{FF2B5EF4-FFF2-40B4-BE49-F238E27FC236}">
                <a16:creationId xmlns:a16="http://schemas.microsoft.com/office/drawing/2014/main" id="{4BAF1291-BF1D-503F-655E-C47A57FA44BD}"/>
              </a:ext>
            </a:extLst>
          </p:cNvPr>
          <p:cNvSpPr>
            <a:spLocks noGrp="1"/>
          </p:cNvSpPr>
          <p:nvPr>
            <p:ph idx="1"/>
          </p:nvPr>
        </p:nvSpPr>
        <p:spPr>
          <a:xfrm>
            <a:off x="107504" y="692696"/>
            <a:ext cx="9036496" cy="6120679"/>
          </a:xfrm>
        </p:spPr>
        <p:txBody>
          <a:bodyPr/>
          <a:lstStyle/>
          <a:p>
            <a:r>
              <a:rPr lang="fr-FR" dirty="0">
                <a:solidFill>
                  <a:srgbClr val="002060"/>
                </a:solidFill>
              </a:rPr>
              <a:t>Les coûts dépendent de :</a:t>
            </a:r>
          </a:p>
          <a:p>
            <a:pPr lvl="1"/>
            <a:r>
              <a:rPr lang="fr-FR" dirty="0">
                <a:solidFill>
                  <a:srgbClr val="002060"/>
                </a:solidFill>
              </a:rPr>
              <a:t>capacité (tonnes/jour) </a:t>
            </a:r>
          </a:p>
          <a:p>
            <a:pPr lvl="1"/>
            <a:r>
              <a:rPr lang="fr-FR" dirty="0">
                <a:solidFill>
                  <a:srgbClr val="002060"/>
                </a:solidFill>
              </a:rPr>
              <a:t>niveau d’automatisation </a:t>
            </a:r>
          </a:p>
          <a:p>
            <a:pPr lvl="1"/>
            <a:r>
              <a:rPr lang="fr-FR" dirty="0">
                <a:solidFill>
                  <a:srgbClr val="002060"/>
                </a:solidFill>
              </a:rPr>
              <a:t>produit (farine, gari, amidon…)</a:t>
            </a:r>
          </a:p>
          <a:p>
            <a:pPr marL="457200" lvl="1" indent="0">
              <a:buNone/>
            </a:pPr>
            <a:endParaRPr lang="fr-FR" sz="800" dirty="0">
              <a:solidFill>
                <a:srgbClr val="002060"/>
              </a:solidFill>
            </a:endParaRPr>
          </a:p>
          <a:p>
            <a:r>
              <a:rPr lang="fr-FR" dirty="0">
                <a:solidFill>
                  <a:srgbClr val="002060"/>
                </a:solidFill>
              </a:rPr>
              <a:t>Petite usine (PME / village) </a:t>
            </a:r>
          </a:p>
          <a:p>
            <a:pPr lvl="1"/>
            <a:r>
              <a:rPr lang="fr-FR" b="1" dirty="0">
                <a:solidFill>
                  <a:srgbClr val="002060"/>
                </a:solidFill>
              </a:rPr>
              <a:t>Caractéristiques :</a:t>
            </a:r>
          </a:p>
          <a:p>
            <a:pPr lvl="1"/>
            <a:r>
              <a:rPr lang="fr-FR" dirty="0">
                <a:solidFill>
                  <a:srgbClr val="002060"/>
                </a:solidFill>
              </a:rPr>
              <a:t>Capacité : 1 à 5 tonnes/jour </a:t>
            </a:r>
          </a:p>
          <a:p>
            <a:pPr lvl="1"/>
            <a:r>
              <a:rPr lang="fr-FR" dirty="0">
                <a:solidFill>
                  <a:srgbClr val="002060"/>
                </a:solidFill>
              </a:rPr>
              <a:t>Produits : gari, farine, cossettes </a:t>
            </a:r>
          </a:p>
          <a:p>
            <a:pPr lvl="1"/>
            <a:r>
              <a:rPr lang="fr-FR" b="1" dirty="0">
                <a:solidFill>
                  <a:srgbClr val="002060"/>
                </a:solidFill>
              </a:rPr>
              <a:t>Coût :</a:t>
            </a:r>
          </a:p>
          <a:p>
            <a:pPr lvl="1"/>
            <a:r>
              <a:rPr lang="fr-FR" dirty="0">
                <a:solidFill>
                  <a:srgbClr val="002060"/>
                </a:solidFill>
              </a:rPr>
              <a:t>Machines : </a:t>
            </a:r>
            <a:r>
              <a:rPr lang="fr-FR" b="1" dirty="0">
                <a:solidFill>
                  <a:srgbClr val="002060"/>
                </a:solidFill>
              </a:rPr>
              <a:t>20 000 – 70 000 $</a:t>
            </a:r>
            <a:r>
              <a:rPr lang="fr-FR" dirty="0">
                <a:solidFill>
                  <a:srgbClr val="002060"/>
                </a:solidFill>
              </a:rPr>
              <a:t> </a:t>
            </a:r>
          </a:p>
          <a:p>
            <a:pPr lvl="1"/>
            <a:r>
              <a:rPr lang="fr-FR" dirty="0">
                <a:solidFill>
                  <a:srgbClr val="002060"/>
                </a:solidFill>
              </a:rPr>
              <a:t>Installation + bâtiment : 10 000 – 30 000 $ </a:t>
            </a:r>
          </a:p>
          <a:p>
            <a:pPr lvl="1"/>
            <a:r>
              <a:rPr lang="fr-FR" dirty="0">
                <a:solidFill>
                  <a:srgbClr val="002060"/>
                </a:solidFill>
              </a:rPr>
              <a:t>Fonds de roulement : 10 000 – 20 000 $ </a:t>
            </a:r>
          </a:p>
          <a:p>
            <a:pPr lvl="1"/>
            <a:r>
              <a:rPr lang="fr-FR" b="1" dirty="0">
                <a:solidFill>
                  <a:srgbClr val="002060"/>
                </a:solidFill>
              </a:rPr>
              <a:t>Total : 40 000 à 120 000 $</a:t>
            </a:r>
            <a:endParaRPr lang="fr-FR"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7755266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515E5-9122-230B-83EC-B83B91656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4A2F2-65DB-1501-781C-EA4ABE30B1F6}"/>
              </a:ext>
            </a:extLst>
          </p:cNvPr>
          <p:cNvSpPr>
            <a:spLocks noGrp="1"/>
          </p:cNvSpPr>
          <p:nvPr>
            <p:ph type="title"/>
          </p:nvPr>
        </p:nvSpPr>
        <p:spPr>
          <a:xfrm>
            <a:off x="0" y="0"/>
            <a:ext cx="9108504" cy="548680"/>
          </a:xfrm>
        </p:spPr>
        <p:txBody>
          <a:bodyPr/>
          <a:lstStyle/>
          <a:p>
            <a:r>
              <a:rPr lang="fr-FR" sz="2400" dirty="0"/>
              <a:t>Combien coûte une usine de transformation du manioc ?</a:t>
            </a:r>
            <a:endParaRPr lang="en-US" sz="2400" dirty="0"/>
          </a:p>
        </p:txBody>
      </p:sp>
      <p:sp>
        <p:nvSpPr>
          <p:cNvPr id="3" name="Content Placeholder 2">
            <a:extLst>
              <a:ext uri="{FF2B5EF4-FFF2-40B4-BE49-F238E27FC236}">
                <a16:creationId xmlns:a16="http://schemas.microsoft.com/office/drawing/2014/main" id="{C6C09039-6B71-B7F0-7BFB-57A2F8E36FBE}"/>
              </a:ext>
            </a:extLst>
          </p:cNvPr>
          <p:cNvSpPr>
            <a:spLocks noGrp="1"/>
          </p:cNvSpPr>
          <p:nvPr>
            <p:ph idx="1"/>
          </p:nvPr>
        </p:nvSpPr>
        <p:spPr>
          <a:xfrm>
            <a:off x="107504" y="692696"/>
            <a:ext cx="9036496" cy="6120679"/>
          </a:xfrm>
        </p:spPr>
        <p:txBody>
          <a:bodyPr/>
          <a:lstStyle/>
          <a:p>
            <a:r>
              <a:rPr lang="en-US" b="1" dirty="0" err="1">
                <a:solidFill>
                  <a:srgbClr val="002060"/>
                </a:solidFill>
              </a:rPr>
              <a:t>Usine</a:t>
            </a:r>
            <a:r>
              <a:rPr lang="en-US" b="1" dirty="0">
                <a:solidFill>
                  <a:srgbClr val="002060"/>
                </a:solidFill>
              </a:rPr>
              <a:t> </a:t>
            </a:r>
            <a:r>
              <a:rPr lang="en-US" b="1" dirty="0" err="1">
                <a:solidFill>
                  <a:srgbClr val="002060"/>
                </a:solidFill>
              </a:rPr>
              <a:t>moyenne</a:t>
            </a:r>
            <a:r>
              <a:rPr lang="en-US" b="1" dirty="0">
                <a:solidFill>
                  <a:srgbClr val="002060"/>
                </a:solidFill>
              </a:rPr>
              <a:t> (semi-</a:t>
            </a:r>
            <a:r>
              <a:rPr lang="en-US" b="1" dirty="0" err="1">
                <a:solidFill>
                  <a:srgbClr val="002060"/>
                </a:solidFill>
              </a:rPr>
              <a:t>industrielle</a:t>
            </a:r>
            <a:r>
              <a:rPr lang="en-US" b="1" dirty="0">
                <a:solidFill>
                  <a:srgbClr val="002060"/>
                </a:solidFill>
              </a:rPr>
              <a:t>)</a:t>
            </a:r>
          </a:p>
          <a:p>
            <a:pPr lvl="1"/>
            <a:r>
              <a:rPr lang="fr-FR" b="1" dirty="0">
                <a:solidFill>
                  <a:srgbClr val="002060"/>
                </a:solidFill>
              </a:rPr>
              <a:t>Caractéristiques :</a:t>
            </a:r>
          </a:p>
          <a:p>
            <a:pPr lvl="1"/>
            <a:r>
              <a:rPr lang="fr-FR" dirty="0">
                <a:solidFill>
                  <a:srgbClr val="002060"/>
                </a:solidFill>
              </a:rPr>
              <a:t>Capacité : 10 à 50 tonnes/jour </a:t>
            </a:r>
          </a:p>
          <a:p>
            <a:pPr lvl="1"/>
            <a:r>
              <a:rPr lang="fr-FR" dirty="0">
                <a:solidFill>
                  <a:srgbClr val="002060"/>
                </a:solidFill>
              </a:rPr>
              <a:t>Produits : farine HQCF, amidon simple, gari industriel </a:t>
            </a:r>
          </a:p>
          <a:p>
            <a:pPr lvl="1"/>
            <a:r>
              <a:rPr lang="fr-FR" b="1" dirty="0">
                <a:solidFill>
                  <a:srgbClr val="002060"/>
                </a:solidFill>
              </a:rPr>
              <a:t>Coût :</a:t>
            </a:r>
          </a:p>
          <a:p>
            <a:pPr lvl="1"/>
            <a:r>
              <a:rPr lang="fr-FR" dirty="0">
                <a:solidFill>
                  <a:srgbClr val="002060"/>
                </a:solidFill>
              </a:rPr>
              <a:t>Machines : </a:t>
            </a:r>
            <a:r>
              <a:rPr lang="fr-FR" b="1" dirty="0">
                <a:solidFill>
                  <a:srgbClr val="002060"/>
                </a:solidFill>
              </a:rPr>
              <a:t>250 000 – 600 000 $</a:t>
            </a:r>
            <a:r>
              <a:rPr lang="fr-FR" dirty="0">
                <a:solidFill>
                  <a:srgbClr val="002060"/>
                </a:solidFill>
              </a:rPr>
              <a:t> </a:t>
            </a:r>
          </a:p>
          <a:p>
            <a:pPr lvl="1"/>
            <a:r>
              <a:rPr lang="fr-FR" dirty="0">
                <a:solidFill>
                  <a:srgbClr val="002060"/>
                </a:solidFill>
              </a:rPr>
              <a:t>Installation complète : 200 000 – 500 000 $ </a:t>
            </a:r>
          </a:p>
          <a:p>
            <a:pPr lvl="1"/>
            <a:r>
              <a:rPr lang="fr-FR" dirty="0">
                <a:solidFill>
                  <a:srgbClr val="002060"/>
                </a:solidFill>
              </a:rPr>
              <a:t>Bâtiment + logistique : 100 000 – 300 000 $ </a:t>
            </a:r>
          </a:p>
          <a:p>
            <a:pPr lvl="1"/>
            <a:r>
              <a:rPr lang="fr-FR" b="1" dirty="0">
                <a:solidFill>
                  <a:srgbClr val="002060"/>
                </a:solidFill>
              </a:rPr>
              <a:t>Total : 500 000 à 1,5 million $</a:t>
            </a:r>
          </a:p>
          <a:p>
            <a:endParaRPr lang="fr-FR" dirty="0">
              <a:solidFill>
                <a:srgbClr val="002060"/>
              </a:solidFill>
            </a:endParaRPr>
          </a:p>
          <a:p>
            <a:r>
              <a:rPr lang="fr-FR" dirty="0">
                <a:solidFill>
                  <a:srgbClr val="002060"/>
                </a:solidFill>
              </a:rPr>
              <a:t>Une petite usine d’amidon peut coûter :</a:t>
            </a:r>
            <a:br>
              <a:rPr lang="fr-FR" dirty="0">
                <a:solidFill>
                  <a:srgbClr val="002060"/>
                </a:solidFill>
              </a:rPr>
            </a:br>
            <a:r>
              <a:rPr lang="fr-FR" dirty="0">
                <a:solidFill>
                  <a:srgbClr val="002060"/>
                </a:solidFill>
              </a:rPr>
              <a:t>➡️ </a:t>
            </a:r>
            <a:r>
              <a:rPr lang="fr-FR" b="1" dirty="0">
                <a:solidFill>
                  <a:srgbClr val="002060"/>
                </a:solidFill>
              </a:rPr>
              <a:t>600 000 – 800 000 $</a:t>
            </a:r>
            <a:endParaRPr lang="fr-FR"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29375878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1F09E-68FE-DC3D-6F1C-DCADF22A3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A7799-D64A-DABF-8B17-F632515381B1}"/>
              </a:ext>
            </a:extLst>
          </p:cNvPr>
          <p:cNvSpPr>
            <a:spLocks noGrp="1"/>
          </p:cNvSpPr>
          <p:nvPr>
            <p:ph type="title"/>
          </p:nvPr>
        </p:nvSpPr>
        <p:spPr>
          <a:xfrm>
            <a:off x="0" y="0"/>
            <a:ext cx="9108504" cy="548680"/>
          </a:xfrm>
        </p:spPr>
        <p:txBody>
          <a:bodyPr/>
          <a:lstStyle/>
          <a:p>
            <a:r>
              <a:rPr lang="fr-FR" sz="2400" dirty="0"/>
              <a:t>Combien coûte une usine de transformation du manioc ?</a:t>
            </a:r>
            <a:endParaRPr lang="en-US" sz="2400" dirty="0"/>
          </a:p>
        </p:txBody>
      </p:sp>
      <p:sp>
        <p:nvSpPr>
          <p:cNvPr id="3" name="Content Placeholder 2">
            <a:extLst>
              <a:ext uri="{FF2B5EF4-FFF2-40B4-BE49-F238E27FC236}">
                <a16:creationId xmlns:a16="http://schemas.microsoft.com/office/drawing/2014/main" id="{0BD0EEF2-002A-117B-54A5-78B30619137B}"/>
              </a:ext>
            </a:extLst>
          </p:cNvPr>
          <p:cNvSpPr>
            <a:spLocks noGrp="1"/>
          </p:cNvSpPr>
          <p:nvPr>
            <p:ph idx="1"/>
          </p:nvPr>
        </p:nvSpPr>
        <p:spPr>
          <a:xfrm>
            <a:off x="107504" y="692696"/>
            <a:ext cx="9036496" cy="6120679"/>
          </a:xfrm>
        </p:spPr>
        <p:txBody>
          <a:bodyPr/>
          <a:lstStyle/>
          <a:p>
            <a:r>
              <a:rPr lang="en-US" b="1" dirty="0">
                <a:solidFill>
                  <a:srgbClr val="002060"/>
                </a:solidFill>
              </a:rPr>
              <a:t>Grande </a:t>
            </a:r>
            <a:r>
              <a:rPr lang="en-US" b="1" dirty="0" err="1">
                <a:solidFill>
                  <a:srgbClr val="002060"/>
                </a:solidFill>
              </a:rPr>
              <a:t>usine</a:t>
            </a:r>
            <a:r>
              <a:rPr lang="en-US" b="1" dirty="0">
                <a:solidFill>
                  <a:srgbClr val="002060"/>
                </a:solidFill>
              </a:rPr>
              <a:t> </a:t>
            </a:r>
            <a:r>
              <a:rPr lang="en-US" b="1" dirty="0" err="1">
                <a:solidFill>
                  <a:srgbClr val="002060"/>
                </a:solidFill>
              </a:rPr>
              <a:t>industrielle</a:t>
            </a:r>
            <a:endParaRPr lang="en-US" b="1" dirty="0">
              <a:solidFill>
                <a:srgbClr val="002060"/>
              </a:solidFill>
            </a:endParaRPr>
          </a:p>
          <a:p>
            <a:pPr lvl="1"/>
            <a:r>
              <a:rPr lang="fr-FR" b="1" dirty="0">
                <a:solidFill>
                  <a:srgbClr val="002060"/>
                </a:solidFill>
              </a:rPr>
              <a:t>Caractéristiques :</a:t>
            </a:r>
          </a:p>
          <a:p>
            <a:pPr lvl="1"/>
            <a:r>
              <a:rPr lang="fr-FR" dirty="0">
                <a:solidFill>
                  <a:srgbClr val="002060"/>
                </a:solidFill>
              </a:rPr>
              <a:t>Capacité : 100 à 500+ tonnes/jour </a:t>
            </a:r>
          </a:p>
          <a:p>
            <a:pPr lvl="1"/>
            <a:r>
              <a:rPr lang="fr-FR" dirty="0">
                <a:solidFill>
                  <a:srgbClr val="002060"/>
                </a:solidFill>
              </a:rPr>
              <a:t>Produits : amidon industriel, éthanol, export </a:t>
            </a:r>
          </a:p>
          <a:p>
            <a:pPr lvl="1"/>
            <a:r>
              <a:rPr lang="fr-FR" b="1" dirty="0">
                <a:solidFill>
                  <a:srgbClr val="002060"/>
                </a:solidFill>
              </a:rPr>
              <a:t>Coût :</a:t>
            </a:r>
          </a:p>
          <a:p>
            <a:pPr lvl="1"/>
            <a:r>
              <a:rPr lang="fr-FR" dirty="0">
                <a:solidFill>
                  <a:srgbClr val="002060"/>
                </a:solidFill>
              </a:rPr>
              <a:t>Machines : </a:t>
            </a:r>
            <a:r>
              <a:rPr lang="fr-FR" b="1" dirty="0">
                <a:solidFill>
                  <a:srgbClr val="002060"/>
                </a:solidFill>
              </a:rPr>
              <a:t>1 à 10+ millions $</a:t>
            </a:r>
            <a:r>
              <a:rPr lang="fr-FR" dirty="0">
                <a:solidFill>
                  <a:srgbClr val="002060"/>
                </a:solidFill>
              </a:rPr>
              <a:t> </a:t>
            </a:r>
          </a:p>
          <a:p>
            <a:pPr lvl="1"/>
            <a:r>
              <a:rPr lang="fr-FR" dirty="0">
                <a:solidFill>
                  <a:srgbClr val="002060"/>
                </a:solidFill>
              </a:rPr>
              <a:t>Usine complète :</a:t>
            </a:r>
            <a:br>
              <a:rPr lang="fr-FR" dirty="0">
                <a:solidFill>
                  <a:srgbClr val="002060"/>
                </a:solidFill>
              </a:rPr>
            </a:br>
            <a:r>
              <a:rPr lang="fr-FR" dirty="0">
                <a:solidFill>
                  <a:srgbClr val="002060"/>
                </a:solidFill>
              </a:rPr>
              <a:t>➡️ </a:t>
            </a:r>
            <a:r>
              <a:rPr lang="fr-FR" b="1" dirty="0">
                <a:solidFill>
                  <a:srgbClr val="002060"/>
                </a:solidFill>
              </a:rPr>
              <a:t>5 à 20 millions $+</a:t>
            </a:r>
            <a:r>
              <a:rPr lang="fr-FR" dirty="0">
                <a:solidFill>
                  <a:srgbClr val="002060"/>
                </a:solidFill>
              </a:rPr>
              <a:t> </a:t>
            </a:r>
          </a:p>
          <a:p>
            <a:pPr lvl="1"/>
            <a:r>
              <a:rPr lang="fr-FR" dirty="0">
                <a:solidFill>
                  <a:srgbClr val="002060"/>
                </a:solidFill>
              </a:rPr>
              <a:t>Exemple FAO :</a:t>
            </a:r>
            <a:br>
              <a:rPr lang="fr-FR" dirty="0">
                <a:solidFill>
                  <a:srgbClr val="002060"/>
                </a:solidFill>
              </a:rPr>
            </a:br>
            <a:r>
              <a:rPr lang="fr-FR" dirty="0">
                <a:solidFill>
                  <a:srgbClr val="002060"/>
                </a:solidFill>
              </a:rPr>
              <a:t>➡️ ~736 000 $ pour petite usine industrielle (24 t/jour) </a:t>
            </a:r>
          </a:p>
          <a:p>
            <a:endParaRPr lang="en-US" dirty="0">
              <a:solidFill>
                <a:srgbClr val="002060"/>
              </a:solidFill>
            </a:endParaRPr>
          </a:p>
        </p:txBody>
      </p:sp>
    </p:spTree>
    <p:extLst>
      <p:ext uri="{BB962C8B-B14F-4D97-AF65-F5344CB8AC3E}">
        <p14:creationId xmlns:p14="http://schemas.microsoft.com/office/powerpoint/2010/main" val="4144860002"/>
      </p:ext>
    </p:extLst>
  </p:cSld>
  <p:clrMapOvr>
    <a:masterClrMapping/>
  </p:clrMapOvr>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31103</TotalTime>
  <Words>6430</Words>
  <Application>Microsoft Office PowerPoint</Application>
  <PresentationFormat>Affichage à l'écran (4:3)</PresentationFormat>
  <Paragraphs>583</Paragraphs>
  <Slides>109</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109</vt:i4>
      </vt:variant>
    </vt:vector>
  </HeadingPairs>
  <TitlesOfParts>
    <vt:vector size="116" baseType="lpstr">
      <vt:lpstr>ヒラギノ角ゴ Pro W3</vt:lpstr>
      <vt:lpstr>Aptos</vt:lpstr>
      <vt:lpstr>Arial</vt:lpstr>
      <vt:lpstr>Arial Black</vt:lpstr>
      <vt:lpstr>Calibri</vt:lpstr>
      <vt:lpstr>Microsoft Sans Serif</vt:lpstr>
      <vt:lpstr>template_english</vt:lpstr>
      <vt:lpstr>Présentation PowerPoint</vt:lpstr>
      <vt:lpstr>Sommaire</vt:lpstr>
      <vt:lpstr>Introduction</vt:lpstr>
      <vt:lpstr>L’Organisation Mondiale de la Propriété Intellectuelle (OMPI)</vt:lpstr>
      <vt:lpstr>Qu’est-ce que la Propriété Intellectuelle? </vt:lpstr>
      <vt:lpstr>Présentation PowerPoint</vt:lpstr>
      <vt:lpstr>Les Trois Dimensions de la Propriété Intellectuelle</vt:lpstr>
      <vt:lpstr>Les Trois Dimensions de la PI</vt:lpstr>
      <vt:lpstr>Présentation PowerPoint</vt:lpstr>
      <vt:lpstr>Qu’est-ce que la créativité?</vt:lpstr>
      <vt:lpstr>Présentation PowerPoint</vt:lpstr>
      <vt:lpstr>Présentation PowerPoint</vt:lpstr>
      <vt:lpstr>Présentation PowerPoint</vt:lpstr>
      <vt:lpstr>Présentation PowerPoint</vt:lpstr>
      <vt:lpstr>Présentation PowerPoint</vt:lpstr>
      <vt:lpstr>Fonction de la Propriété Intellectuelle: Transformer les Matières Premières en Produits Finis</vt:lpstr>
      <vt:lpstr>La Propriété Industrielle: Transformation du Manioc </vt:lpstr>
      <vt:lpstr>La Propriété Industrielle: Tranformation de la Bauxite (Matière Première) à la Voiture (Produit Fini) </vt:lpstr>
      <vt:lpstr>La Propriété Industrielle: Transformation de la Bauxite (Matière Première) en Voiture (Produit fini)</vt:lpstr>
      <vt:lpstr>La Propriété Littéraire et Artistique: Transformation du bois en oeuvre d’art/ et de la matière brute en peinture</vt:lpstr>
      <vt:lpstr>La Propriété Littéraire et Artistique</vt:lpstr>
      <vt:lpstr>La Propriété Littéraire et Artistique </vt:lpstr>
      <vt:lpstr>La Propriété Intellectuelle entre les Deux Axes (Horizontal et Vertical)</vt:lpstr>
      <vt:lpstr>La Propriété Intellectuelle fait passer de la Surface au Volume (de 2D à 3D) </vt:lpstr>
      <vt:lpstr>La Journée Mondiale de la Propriété Intellectuelle </vt:lpstr>
      <vt:lpstr>Les deux Branches de la PI: Distinction</vt:lpstr>
      <vt:lpstr>Conclusion</vt:lpstr>
      <vt:lpstr>Le thème de la JMPI de 2026 : « Propriété Intellectuelle et Sport » pour souligner comment la créativité et l’innovation façonnent le monde du sport!           BONNE FETE DE LA JMPI!!!!</vt:lpstr>
      <vt:lpstr>Présentation PowerPoint</vt:lpstr>
      <vt:lpstr>La RDC: Un Potentiel Paradis Terrestre ou Une Potentielle Terre Promise</vt:lpstr>
      <vt:lpstr>La RDC: Un Potentiel Paradis Terrestre ou Une Potentielle Terre Promise</vt:lpstr>
      <vt:lpstr>Le Paysage de la Propriété Intellectuelle de la RDC</vt:lpstr>
      <vt:lpstr>Le Paysage de la Propriété Intellectuelle de la RDC: L’adhésion aux Traités de l’OMPI</vt:lpstr>
      <vt:lpstr>Le Paysage de la Propriété Intellectuelle de la RDC:  Les Principales Lois Nationales</vt:lpstr>
      <vt:lpstr>Le Paysage de la Propriété Intellectuelle de la RDC: Pas d’Office National de la Propriété Intellectuelle</vt:lpstr>
      <vt:lpstr>Le Paysage de la Propriété Intellectuelle de la RDC</vt:lpstr>
      <vt:lpstr>Système de Washington (PCT): Brevets: Avantages</vt:lpstr>
      <vt:lpstr>Système de Madrid (Marques): Avantages</vt:lpstr>
      <vt:lpstr>Système de la Haye (Dessins et Modèles Industriels): Avantages</vt:lpstr>
      <vt:lpstr>L’Acte de Genève de l’Arrangement de Lisbonne (Appellations d’origine et indications géographiques)</vt:lpstr>
      <vt:lpstr>La RDC vue de l’OMPI: Jugement (Jurisprudence): AUCUN</vt:lpstr>
      <vt:lpstr>La RDC vue de l’OMPI: Dépôt des Brevets (Novembre 2025)</vt:lpstr>
      <vt:lpstr>La RDC vue de l’OMPI: Dépôt des Marques (Novembre 2025)</vt:lpstr>
      <vt:lpstr>La RDC vue de l’OMPI: Dépôt des Dessins et Modèles Industriels (Novembre 2025)</vt:lpstr>
      <vt:lpstr>La RDC vue de l’OMPI: Indications Géographiques et Variétés Végétales (Novembre 2025): AUCUNE</vt:lpstr>
      <vt:lpstr>Conclusion</vt:lpstr>
      <vt:lpstr>Présentation PowerPoint</vt:lpstr>
      <vt:lpstr>Sommaire</vt:lpstr>
      <vt:lpstr> Exemple d’un objectif en matière de développement et de technologie </vt:lpstr>
      <vt:lpstr>Présentation PowerPoint</vt:lpstr>
      <vt:lpstr> Le Japon: Le Phénix qui renaît des cendres </vt:lpstr>
      <vt:lpstr> Le Japon: Le Phénix qui renaît des cendres </vt:lpstr>
      <vt:lpstr> Le Japon: Le Phénix qui renaît des cendres </vt:lpstr>
      <vt:lpstr> La Corée du Sud </vt:lpstr>
      <vt:lpstr> La Corée du Sud: Que s’est-il passé? </vt:lpstr>
      <vt:lpstr> La Corée du Sud: Le résultat </vt:lpstr>
      <vt:lpstr> La Corée du Sud: Le résultat </vt:lpstr>
      <vt:lpstr> Singapour: De l’expulsion à la prospérité </vt:lpstr>
      <vt:lpstr> Singapour: Qu’est-ce qui s’est passé? </vt:lpstr>
      <vt:lpstr> Singapour: Résultat stupéfiant </vt:lpstr>
      <vt:lpstr> La Chine: L’Ascension du siècle </vt:lpstr>
      <vt:lpstr> La Chine: Quelle est la stratégie nationale? </vt:lpstr>
      <vt:lpstr> La Chine: Résultat spectaculaire </vt:lpstr>
      <vt:lpstr> L’Inde: Du désastre sanitaire à la pharmacie du monde </vt:lpstr>
      <vt:lpstr> L’Inde: Que fait l’Inde? </vt:lpstr>
      <vt:lpstr> L’Inde: Que fait l’Inde? </vt:lpstr>
      <vt:lpstr> Taiwan </vt:lpstr>
      <vt:lpstr> Taiwan: Rétombées spectaculaires </vt:lpstr>
      <vt:lpstr> D’autres stratrégies inspirantes (suite) </vt:lpstr>
      <vt:lpstr>Présentation PowerPoint</vt:lpstr>
      <vt:lpstr> L’Île Maurice: Le Miracle post-sucre </vt:lpstr>
      <vt:lpstr>  L’Île Maurice: Résultat aujourd’hui     </vt:lpstr>
      <vt:lpstr>   KENYA : M-Pesa     </vt:lpstr>
      <vt:lpstr>   KENYA : Silicon Savannah    </vt:lpstr>
      <vt:lpstr>   Afrique du Sud : Leader continental    </vt:lpstr>
      <vt:lpstr>    Le Maroc: Le champion maghrébin     </vt:lpstr>
      <vt:lpstr>    La Tunisie: La Silicon Valley du Maghreb     </vt:lpstr>
      <vt:lpstr> Quel est le point commun de ces miracles? </vt:lpstr>
      <vt:lpstr> Quel est le point commun de ces miracles? </vt:lpstr>
      <vt:lpstr> La RDC peut aussi faire la même chose </vt:lpstr>
      <vt:lpstr>Le Manioc: L’exploitation des technologies agricoles continues dans PATENTSCOPE </vt:lpstr>
      <vt:lpstr>Gari, Farine, Amidon, Chips, Pain &amp; pâtisserie</vt:lpstr>
      <vt:lpstr>Farine enrichie pour enfants, bioethanol (carburant), cossettes (export brut amélioré)</vt:lpstr>
      <vt:lpstr>Processus de Transformation</vt:lpstr>
      <vt:lpstr>PATENTSCOPE: Base de données de l’OMPI</vt:lpstr>
      <vt:lpstr>Combien rapportent 30–40 millions de tonnes de manioc ?</vt:lpstr>
      <vt:lpstr>Combien rapportent 30–40 millions de tonnes de manioc ?</vt:lpstr>
      <vt:lpstr>Combien rapportent 30–40 millions de tonnes de manioc ?</vt:lpstr>
      <vt:lpstr>Combien d’usines faut-il pour transformer tout ça ?</vt:lpstr>
      <vt:lpstr> Types d’usines nécessaires: Petites unités (village / PME) </vt:lpstr>
      <vt:lpstr>Types d’usines nécessaires: Petites Unités (Village/PME)</vt:lpstr>
      <vt:lpstr>Usines moyennes</vt:lpstr>
      <vt:lpstr>Grandes Usines Industrielles</vt:lpstr>
      <vt:lpstr>Stratégie réaliste pour la RDC</vt:lpstr>
      <vt:lpstr>Stratégie réaliste pour la RDC</vt:lpstr>
      <vt:lpstr>Stratégie réaliste pour la RDC: Conclusion simple</vt:lpstr>
      <vt:lpstr>Combien coûte une usine de transformation du manioc ?</vt:lpstr>
      <vt:lpstr>Combien coûte une usine de transformation du manioc ?</vt:lpstr>
      <vt:lpstr>Combien coûte une usine de transformation du manioc ?</vt:lpstr>
      <vt:lpstr>Résumé simple (tailles d’usines)</vt:lpstr>
      <vt:lpstr>Conclusion directe</vt:lpstr>
      <vt:lpstr>Aliment pour le bétail, Couscous Attiéké en Côte d’Ivoire)</vt:lpstr>
      <vt:lpstr>La Banane Plantin</vt:lpstr>
      <vt:lpstr>Farine, Chips, Jus, Bière, Textile, Emballage, Alimentation animale, produit cosmétique</vt:lpstr>
      <vt:lpstr>PATENTSCOPE: Base de données de l’OMPI</vt:lpstr>
      <vt:lpstr> Conclusion </vt:lpstr>
      <vt:lpstr>Conclusion</vt:lpstr>
      <vt:lpstr>Présentation PowerPoint</vt:lpstr>
      <vt:lpstr>MERCI DE VOTRE ATTENTION! Ituku.elangibotoy@wipo.int</vt:lpstr>
    </vt:vector>
  </TitlesOfParts>
  <Company>WIPO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WIPO/TISC</dc:title>
  <dc:creator>Monika Zikova</dc:creator>
  <cp:keywords>FOR OFFICIAL USE ONLY</cp:keywords>
  <cp:lastModifiedBy>David Tshibangu</cp:lastModifiedBy>
  <cp:revision>1075</cp:revision>
  <cp:lastPrinted>2015-08-12T13:29:26Z</cp:lastPrinted>
  <dcterms:created xsi:type="dcterms:W3CDTF">2011-05-30T15:44:17Z</dcterms:created>
  <dcterms:modified xsi:type="dcterms:W3CDTF">2026-04-29T08:22:58Z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ab015d2f-323a-41e5-8c62-7110ded3c280</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y fmtid="{D5CDD505-2E9C-101B-9397-08002B2CF9AE}" pid="7" name="MSIP_Label_bfc084f7-b690-4c43-8ee6-d475b6d3461d_Enabled">
    <vt:lpwstr>true</vt:lpwstr>
  </property>
  <property fmtid="{D5CDD505-2E9C-101B-9397-08002B2CF9AE}" pid="8" name="MSIP_Label_bfc084f7-b690-4c43-8ee6-d475b6d3461d_SetDate">
    <vt:lpwstr>2026-04-07T10:17:53Z</vt:lpwstr>
  </property>
  <property fmtid="{D5CDD505-2E9C-101B-9397-08002B2CF9AE}" pid="9" name="MSIP_Label_bfc084f7-b690-4c43-8ee6-d475b6d3461d_Method">
    <vt:lpwstr>Standard</vt:lpwstr>
  </property>
  <property fmtid="{D5CDD505-2E9C-101B-9397-08002B2CF9AE}" pid="10" name="MSIP_Label_bfc084f7-b690-4c43-8ee6-d475b6d3461d_Name">
    <vt:lpwstr>FOR OFFICIAL USE ONLY</vt:lpwstr>
  </property>
  <property fmtid="{D5CDD505-2E9C-101B-9397-08002B2CF9AE}" pid="11" name="MSIP_Label_bfc084f7-b690-4c43-8ee6-d475b6d3461d_SiteId">
    <vt:lpwstr>faa31b06-8ccc-48c9-867f-f7510dd11c02</vt:lpwstr>
  </property>
  <property fmtid="{D5CDD505-2E9C-101B-9397-08002B2CF9AE}" pid="12" name="MSIP_Label_bfc084f7-b690-4c43-8ee6-d475b6d3461d_ActionId">
    <vt:lpwstr>1a13e4d5-b5cb-4b80-be28-feb985bae769</vt:lpwstr>
  </property>
  <property fmtid="{D5CDD505-2E9C-101B-9397-08002B2CF9AE}" pid="13" name="MSIP_Label_bfc084f7-b690-4c43-8ee6-d475b6d3461d_ContentBits">
    <vt:lpwstr>2</vt:lpwstr>
  </property>
  <property fmtid="{D5CDD505-2E9C-101B-9397-08002B2CF9AE}" pid="14" name="MSIP_Label_bfc084f7-b690-4c43-8ee6-d475b6d3461d_Tag">
    <vt:lpwstr>10, 3, 0, 1</vt:lpwstr>
  </property>
  <property fmtid="{D5CDD505-2E9C-101B-9397-08002B2CF9AE}" pid="15" name="ClassificationContentMarkingFooterLocations">
    <vt:lpwstr>template_english:3</vt:lpwstr>
  </property>
  <property fmtid="{D5CDD505-2E9C-101B-9397-08002B2CF9AE}" pid="16" name="ClassificationContentMarkingFooterText">
    <vt:lpwstr>WIPO FOR OFFICIAL USE ONLY </vt:lpwstr>
  </property>
</Properties>
</file>